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64" r:id="rId5"/>
    <p:sldId id="281" r:id="rId6"/>
    <p:sldId id="282" r:id="rId7"/>
    <p:sldId id="283" r:id="rId8"/>
    <p:sldId id="286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9" r:id="rId19"/>
    <p:sldId id="297" r:id="rId20"/>
    <p:sldId id="305" r:id="rId21"/>
    <p:sldId id="308" r:id="rId22"/>
    <p:sldId id="298" r:id="rId23"/>
    <p:sldId id="309" r:id="rId24"/>
    <p:sldId id="300" r:id="rId25"/>
    <p:sldId id="302" r:id="rId26"/>
    <p:sldId id="301" r:id="rId27"/>
    <p:sldId id="303" r:id="rId28"/>
    <p:sldId id="310" r:id="rId29"/>
    <p:sldId id="304" r:id="rId30"/>
    <p:sldId id="306" r:id="rId31"/>
    <p:sldId id="307" r:id="rId32"/>
    <p:sldId id="266" r:id="rId33"/>
  </p:sldIdLst>
  <p:sldSz cx="12188825" cy="6858000"/>
  <p:notesSz cx="6858000" cy="9144000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howGuides="1">
      <p:cViewPr varScale="1">
        <p:scale>
          <a:sx n="72" d="100"/>
          <a:sy n="72" d="100"/>
        </p:scale>
        <p:origin x="654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8A0DA-A91F-4838-8F5D-EF44EB21FD0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E793D8BD-CB95-4DDE-93A1-24F68C205DF9}">
      <dgm:prSet phldrT="[Metin]" custT="1"/>
      <dgm:spPr>
        <a:solidFill>
          <a:schemeClr val="accent2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algn="l"/>
          <a:r>
            <a:rPr lang="tr-TR" sz="2400" b="1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Lisans, Ön Lisans Öğrencileri ve İdari Personel </a:t>
          </a:r>
          <a:r>
            <a:rPr lang="tr-TR" sz="2400" b="1" u="sng" kern="1200" dirty="0">
              <a:solidFill>
                <a:srgbClr val="FB5939"/>
              </a:solidFill>
              <a:latin typeface="+mn-lt"/>
              <a:ea typeface="+mn-ea"/>
              <a:cs typeface="+mn-cs"/>
            </a:rPr>
            <a:t>15 gün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4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10 kitap</a:t>
          </a:r>
        </a:p>
      </dgm:t>
    </dgm:pt>
    <dgm:pt modelId="{BD46C9DE-A9B9-4F87-BAD2-E99DC2BFF5BB}" type="parTrans" cxnId="{57568B63-7A04-4AAB-810E-1F81A7448B6C}">
      <dgm:prSet/>
      <dgm:spPr/>
      <dgm:t>
        <a:bodyPr/>
        <a:lstStyle/>
        <a:p>
          <a:endParaRPr lang="tr-TR"/>
        </a:p>
      </dgm:t>
    </dgm:pt>
    <dgm:pt modelId="{4A9CBF78-858F-45B5-A791-677052AEB63A}" type="sibTrans" cxnId="{57568B63-7A04-4AAB-810E-1F81A7448B6C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tr-TR"/>
        </a:p>
      </dgm:t>
    </dgm:pt>
    <dgm:pt modelId="{E8638837-BE8C-4E2F-968E-34615F67465B}">
      <dgm:prSet phldrT="[Metin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tr-TR" sz="2800" b="1" kern="1200" dirty="0">
              <a:solidFill>
                <a:schemeClr val="tx2"/>
              </a:solidFill>
              <a:latin typeface="Calibri" panose="020F0502020204030204" pitchFamily="34" charset="0"/>
            </a:rPr>
            <a:t>  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Lisansüstü Öğrenciler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30 gün</a:t>
          </a:r>
          <a:r>
            <a:rPr lang="tr-TR" sz="24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4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15 kitap</a:t>
          </a:r>
        </a:p>
      </dgm:t>
    </dgm:pt>
    <dgm:pt modelId="{BC5465A6-196F-4BBA-9B5A-FABAE73E6FFF}" type="parTrans" cxnId="{4C17AE20-2AAD-4812-9F2A-9BF173D1CDAD}">
      <dgm:prSet/>
      <dgm:spPr/>
      <dgm:t>
        <a:bodyPr/>
        <a:lstStyle/>
        <a:p>
          <a:endParaRPr lang="tr-TR"/>
        </a:p>
      </dgm:t>
    </dgm:pt>
    <dgm:pt modelId="{6D37DBDE-911A-43E6-8470-ECA4B33993D2}" type="sibTrans" cxnId="{4C17AE20-2AAD-4812-9F2A-9BF173D1CDAD}">
      <dgm:prSet/>
      <dgm:spPr/>
      <dgm:t>
        <a:bodyPr/>
        <a:lstStyle/>
        <a:p>
          <a:endParaRPr lang="tr-TR"/>
        </a:p>
      </dgm:t>
    </dgm:pt>
    <dgm:pt modelId="{B9FC523A-44FD-4D9F-A5D8-84FF5551F8C4}">
      <dgm:prSet phldrT="[Metin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Akademik Personel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60</a:t>
          </a:r>
          <a:r>
            <a:rPr lang="tr-TR" sz="28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gün</a:t>
          </a:r>
          <a:r>
            <a:rPr lang="tr-TR" sz="28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8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20 kitap</a:t>
          </a:r>
          <a:r>
            <a:rPr lang="tr-TR" sz="24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ödünç alabilmektedir.</a:t>
          </a:r>
        </a:p>
      </dgm:t>
    </dgm:pt>
    <dgm:pt modelId="{95FDDA12-DB2D-4576-9B38-005AD9FC1446}" type="parTrans" cxnId="{50BDC481-EB08-4517-A666-BFA922A19835}">
      <dgm:prSet/>
      <dgm:spPr/>
      <dgm:t>
        <a:bodyPr/>
        <a:lstStyle/>
        <a:p>
          <a:endParaRPr lang="tr-TR"/>
        </a:p>
      </dgm:t>
    </dgm:pt>
    <dgm:pt modelId="{57188875-51E3-43F3-B393-E0AFFD8BE62D}" type="sibTrans" cxnId="{50BDC481-EB08-4517-A666-BFA922A19835}">
      <dgm:prSet/>
      <dgm:spPr/>
      <dgm:t>
        <a:bodyPr/>
        <a:lstStyle/>
        <a:p>
          <a:endParaRPr lang="tr-TR"/>
        </a:p>
      </dgm:t>
    </dgm:pt>
    <dgm:pt modelId="{F0F49258-EC5A-4200-9F89-CC8B9AD6A211}" type="pres">
      <dgm:prSet presAssocID="{2B88A0DA-A91F-4838-8F5D-EF44EB21FD0B}" presName="Name0" presStyleCnt="0">
        <dgm:presLayoutVars>
          <dgm:chMax val="7"/>
          <dgm:chPref val="7"/>
          <dgm:dir/>
        </dgm:presLayoutVars>
      </dgm:prSet>
      <dgm:spPr/>
    </dgm:pt>
    <dgm:pt modelId="{686A8FB9-F5E1-41A4-933A-EA8480BA047E}" type="pres">
      <dgm:prSet presAssocID="{2B88A0DA-A91F-4838-8F5D-EF44EB21FD0B}" presName="Name1" presStyleCnt="0"/>
      <dgm:spPr/>
    </dgm:pt>
    <dgm:pt modelId="{34DE4E49-6E53-4690-9CAD-6E3340AEF16D}" type="pres">
      <dgm:prSet presAssocID="{2B88A0DA-A91F-4838-8F5D-EF44EB21FD0B}" presName="cycle" presStyleCnt="0"/>
      <dgm:spPr/>
    </dgm:pt>
    <dgm:pt modelId="{B94C6806-CC2F-414F-AAA2-3096CC85C9F4}" type="pres">
      <dgm:prSet presAssocID="{2B88A0DA-A91F-4838-8F5D-EF44EB21FD0B}" presName="srcNode" presStyleLbl="node1" presStyleIdx="0" presStyleCnt="3"/>
      <dgm:spPr/>
    </dgm:pt>
    <dgm:pt modelId="{D8B32C90-324C-4E9C-AC58-E89C47E8DB74}" type="pres">
      <dgm:prSet presAssocID="{2B88A0DA-A91F-4838-8F5D-EF44EB21FD0B}" presName="conn" presStyleLbl="parChTrans1D2" presStyleIdx="0" presStyleCnt="1" custScaleX="39083" custScaleY="91063" custLinFactNeighborX="-57095" custLinFactNeighborY="1569"/>
      <dgm:spPr/>
    </dgm:pt>
    <dgm:pt modelId="{FCCF3E32-FB1F-4746-82D1-D6DBBD80EAA2}" type="pres">
      <dgm:prSet presAssocID="{2B88A0DA-A91F-4838-8F5D-EF44EB21FD0B}" presName="extraNode" presStyleLbl="node1" presStyleIdx="0" presStyleCnt="3"/>
      <dgm:spPr/>
    </dgm:pt>
    <dgm:pt modelId="{CEB516F1-F18D-4046-9FD1-D0BA6D9F1748}" type="pres">
      <dgm:prSet presAssocID="{2B88A0DA-A91F-4838-8F5D-EF44EB21FD0B}" presName="dstNode" presStyleLbl="node1" presStyleIdx="0" presStyleCnt="3"/>
      <dgm:spPr/>
    </dgm:pt>
    <dgm:pt modelId="{45AD201B-EC8B-419C-9B9E-F2E1DD343BEE}" type="pres">
      <dgm:prSet presAssocID="{E793D8BD-CB95-4DDE-93A1-24F68C205DF9}" presName="text_1" presStyleLbl="node1" presStyleIdx="0" presStyleCnt="3">
        <dgm:presLayoutVars>
          <dgm:bulletEnabled val="1"/>
        </dgm:presLayoutVars>
      </dgm:prSet>
      <dgm:spPr/>
    </dgm:pt>
    <dgm:pt modelId="{17C600E4-20D8-4ADA-A236-D85DBE7774C4}" type="pres">
      <dgm:prSet presAssocID="{E793D8BD-CB95-4DDE-93A1-24F68C205DF9}" presName="accent_1" presStyleCnt="0"/>
      <dgm:spPr/>
    </dgm:pt>
    <dgm:pt modelId="{A7FDC7B4-83FA-4834-8EFA-09CBA1FFE455}" type="pres">
      <dgm:prSet presAssocID="{E793D8BD-CB95-4DDE-93A1-24F68C205DF9}" presName="accentRepeatNode" presStyleLbl="solidFgAcc1" presStyleIdx="0" presStyleCnt="3" custScaleX="96160" custScaleY="86578" custLinFactNeighborX="787" custLinFactNeighborY="-865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791F4CB3-8139-40A9-B856-229B7FB90D0F}" type="pres">
      <dgm:prSet presAssocID="{E8638837-BE8C-4E2F-968E-34615F67465B}" presName="text_2" presStyleLbl="node1" presStyleIdx="1" presStyleCnt="3" custScaleX="105444" custLinFactNeighborX="-2583" custLinFactNeighborY="2240">
        <dgm:presLayoutVars>
          <dgm:bulletEnabled val="1"/>
        </dgm:presLayoutVars>
      </dgm:prSet>
      <dgm:spPr/>
    </dgm:pt>
    <dgm:pt modelId="{CF8A53ED-80D2-404A-966A-5173D40A436B}" type="pres">
      <dgm:prSet presAssocID="{E8638837-BE8C-4E2F-968E-34615F67465B}" presName="accent_2" presStyleCnt="0"/>
      <dgm:spPr/>
    </dgm:pt>
    <dgm:pt modelId="{DA7AED1A-5BA2-42A0-BC99-383ADC2320C6}" type="pres">
      <dgm:prSet presAssocID="{E8638837-BE8C-4E2F-968E-34615F67465B}" presName="accentRepeatNode" presStyleLbl="solidFgAcc1" presStyleIdx="1" presStyleCnt="3" custScaleX="93434" custScaleY="83700" custLinFactNeighborX="-35115" custLinFactNeighborY="1792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EEB5F4FF-98DF-496E-9AD2-23E54CADFA14}" type="pres">
      <dgm:prSet presAssocID="{B9FC523A-44FD-4D9F-A5D8-84FF5551F8C4}" presName="text_3" presStyleLbl="node1" presStyleIdx="2" presStyleCnt="3">
        <dgm:presLayoutVars>
          <dgm:bulletEnabled val="1"/>
        </dgm:presLayoutVars>
      </dgm:prSet>
      <dgm:spPr/>
    </dgm:pt>
    <dgm:pt modelId="{E9AA8EAD-0E92-47AF-A838-DBB64E70936B}" type="pres">
      <dgm:prSet presAssocID="{B9FC523A-44FD-4D9F-A5D8-84FF5551F8C4}" presName="accent_3" presStyleCnt="0"/>
      <dgm:spPr/>
    </dgm:pt>
    <dgm:pt modelId="{FC7F3110-369E-4EC6-9922-02B1B3A0D8EF}" type="pres">
      <dgm:prSet presAssocID="{B9FC523A-44FD-4D9F-A5D8-84FF5551F8C4}" presName="accentRepeatNode" presStyleLbl="solidFgAcc1" presStyleIdx="2" presStyleCnt="3" custScaleX="95094" custScaleY="82769" custLinFactNeighborX="-1063"/>
      <dgm:spPr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4C17AE20-2AAD-4812-9F2A-9BF173D1CDAD}" srcId="{2B88A0DA-A91F-4838-8F5D-EF44EB21FD0B}" destId="{E8638837-BE8C-4E2F-968E-34615F67465B}" srcOrd="1" destOrd="0" parTransId="{BC5465A6-196F-4BBA-9B5A-FABAE73E6FFF}" sibTransId="{6D37DBDE-911A-43E6-8470-ECA4B33993D2}"/>
    <dgm:cxn modelId="{DF0F3D38-D311-4516-9E3C-E6B3D5C33390}" type="presOf" srcId="{4A9CBF78-858F-45B5-A791-677052AEB63A}" destId="{D8B32C90-324C-4E9C-AC58-E89C47E8DB74}" srcOrd="0" destOrd="0" presId="urn:microsoft.com/office/officeart/2008/layout/VerticalCurvedList"/>
    <dgm:cxn modelId="{57568B63-7A04-4AAB-810E-1F81A7448B6C}" srcId="{2B88A0DA-A91F-4838-8F5D-EF44EB21FD0B}" destId="{E793D8BD-CB95-4DDE-93A1-24F68C205DF9}" srcOrd="0" destOrd="0" parTransId="{BD46C9DE-A9B9-4F87-BAD2-E99DC2BFF5BB}" sibTransId="{4A9CBF78-858F-45B5-A791-677052AEB63A}"/>
    <dgm:cxn modelId="{92AFA254-EA0F-448E-97A4-E05873464A5D}" type="presOf" srcId="{E8638837-BE8C-4E2F-968E-34615F67465B}" destId="{791F4CB3-8139-40A9-B856-229B7FB90D0F}" srcOrd="0" destOrd="0" presId="urn:microsoft.com/office/officeart/2008/layout/VerticalCurvedList"/>
    <dgm:cxn modelId="{05385378-8537-49EA-9A68-76B67E4588A2}" type="presOf" srcId="{2B88A0DA-A91F-4838-8F5D-EF44EB21FD0B}" destId="{F0F49258-EC5A-4200-9F89-CC8B9AD6A211}" srcOrd="0" destOrd="0" presId="urn:microsoft.com/office/officeart/2008/layout/VerticalCurvedList"/>
    <dgm:cxn modelId="{50BDC481-EB08-4517-A666-BFA922A19835}" srcId="{2B88A0DA-A91F-4838-8F5D-EF44EB21FD0B}" destId="{B9FC523A-44FD-4D9F-A5D8-84FF5551F8C4}" srcOrd="2" destOrd="0" parTransId="{95FDDA12-DB2D-4576-9B38-005AD9FC1446}" sibTransId="{57188875-51E3-43F3-B393-E0AFFD8BE62D}"/>
    <dgm:cxn modelId="{080682C2-5DC0-4D88-8D25-70B7DBAC66D6}" type="presOf" srcId="{E793D8BD-CB95-4DDE-93A1-24F68C205DF9}" destId="{45AD201B-EC8B-419C-9B9E-F2E1DD343BEE}" srcOrd="0" destOrd="0" presId="urn:microsoft.com/office/officeart/2008/layout/VerticalCurvedList"/>
    <dgm:cxn modelId="{FF060CFC-58DC-40DF-93F0-1113F62A5CD9}" type="presOf" srcId="{B9FC523A-44FD-4D9F-A5D8-84FF5551F8C4}" destId="{EEB5F4FF-98DF-496E-9AD2-23E54CADFA14}" srcOrd="0" destOrd="0" presId="urn:microsoft.com/office/officeart/2008/layout/VerticalCurvedList"/>
    <dgm:cxn modelId="{A8C037CA-411D-4EAE-9881-B688892823E4}" type="presParOf" srcId="{F0F49258-EC5A-4200-9F89-CC8B9AD6A211}" destId="{686A8FB9-F5E1-41A4-933A-EA8480BA047E}" srcOrd="0" destOrd="0" presId="urn:microsoft.com/office/officeart/2008/layout/VerticalCurvedList"/>
    <dgm:cxn modelId="{C8ABFCE8-4760-4B22-BE79-0357D59D6118}" type="presParOf" srcId="{686A8FB9-F5E1-41A4-933A-EA8480BA047E}" destId="{34DE4E49-6E53-4690-9CAD-6E3340AEF16D}" srcOrd="0" destOrd="0" presId="urn:microsoft.com/office/officeart/2008/layout/VerticalCurvedList"/>
    <dgm:cxn modelId="{319EA752-7708-4EE0-ACA2-BFD33AC95AEC}" type="presParOf" srcId="{34DE4E49-6E53-4690-9CAD-6E3340AEF16D}" destId="{B94C6806-CC2F-414F-AAA2-3096CC85C9F4}" srcOrd="0" destOrd="0" presId="urn:microsoft.com/office/officeart/2008/layout/VerticalCurvedList"/>
    <dgm:cxn modelId="{B23EE7F0-D683-43A1-A4A9-DDF6F71F7E2C}" type="presParOf" srcId="{34DE4E49-6E53-4690-9CAD-6E3340AEF16D}" destId="{D8B32C90-324C-4E9C-AC58-E89C47E8DB74}" srcOrd="1" destOrd="0" presId="urn:microsoft.com/office/officeart/2008/layout/VerticalCurvedList"/>
    <dgm:cxn modelId="{69B1DA34-886D-407C-BF39-8AEC4B059587}" type="presParOf" srcId="{34DE4E49-6E53-4690-9CAD-6E3340AEF16D}" destId="{FCCF3E32-FB1F-4746-82D1-D6DBBD80EAA2}" srcOrd="2" destOrd="0" presId="urn:microsoft.com/office/officeart/2008/layout/VerticalCurvedList"/>
    <dgm:cxn modelId="{933A161A-4E26-420E-9127-2300C03A71E9}" type="presParOf" srcId="{34DE4E49-6E53-4690-9CAD-6E3340AEF16D}" destId="{CEB516F1-F18D-4046-9FD1-D0BA6D9F1748}" srcOrd="3" destOrd="0" presId="urn:microsoft.com/office/officeart/2008/layout/VerticalCurvedList"/>
    <dgm:cxn modelId="{7EF7F4F9-F80F-4E14-B398-2F06FB3A5B98}" type="presParOf" srcId="{686A8FB9-F5E1-41A4-933A-EA8480BA047E}" destId="{45AD201B-EC8B-419C-9B9E-F2E1DD343BEE}" srcOrd="1" destOrd="0" presId="urn:microsoft.com/office/officeart/2008/layout/VerticalCurvedList"/>
    <dgm:cxn modelId="{C3D2C687-250F-4E9F-B636-685014E211D4}" type="presParOf" srcId="{686A8FB9-F5E1-41A4-933A-EA8480BA047E}" destId="{17C600E4-20D8-4ADA-A236-D85DBE7774C4}" srcOrd="2" destOrd="0" presId="urn:microsoft.com/office/officeart/2008/layout/VerticalCurvedList"/>
    <dgm:cxn modelId="{E26D6E99-0EC1-4119-A369-514FA359F55B}" type="presParOf" srcId="{17C600E4-20D8-4ADA-A236-D85DBE7774C4}" destId="{A7FDC7B4-83FA-4834-8EFA-09CBA1FFE455}" srcOrd="0" destOrd="0" presId="urn:microsoft.com/office/officeart/2008/layout/VerticalCurvedList"/>
    <dgm:cxn modelId="{0298E3E8-FB0D-4D1D-976A-0EBE3574D885}" type="presParOf" srcId="{686A8FB9-F5E1-41A4-933A-EA8480BA047E}" destId="{791F4CB3-8139-40A9-B856-229B7FB90D0F}" srcOrd="3" destOrd="0" presId="urn:microsoft.com/office/officeart/2008/layout/VerticalCurvedList"/>
    <dgm:cxn modelId="{3C386590-97CD-462E-8F25-2C7EC69B5375}" type="presParOf" srcId="{686A8FB9-F5E1-41A4-933A-EA8480BA047E}" destId="{CF8A53ED-80D2-404A-966A-5173D40A436B}" srcOrd="4" destOrd="0" presId="urn:microsoft.com/office/officeart/2008/layout/VerticalCurvedList"/>
    <dgm:cxn modelId="{74AC3DB9-5D2D-453E-A98C-C951AB5FB29C}" type="presParOf" srcId="{CF8A53ED-80D2-404A-966A-5173D40A436B}" destId="{DA7AED1A-5BA2-42A0-BC99-383ADC2320C6}" srcOrd="0" destOrd="0" presId="urn:microsoft.com/office/officeart/2008/layout/VerticalCurvedList"/>
    <dgm:cxn modelId="{B93F2C36-98BA-4793-B6E8-9F5C56F93049}" type="presParOf" srcId="{686A8FB9-F5E1-41A4-933A-EA8480BA047E}" destId="{EEB5F4FF-98DF-496E-9AD2-23E54CADFA14}" srcOrd="5" destOrd="0" presId="urn:microsoft.com/office/officeart/2008/layout/VerticalCurvedList"/>
    <dgm:cxn modelId="{FD8D0590-B10B-46AB-96CC-6DBC9FF24F5F}" type="presParOf" srcId="{686A8FB9-F5E1-41A4-933A-EA8480BA047E}" destId="{E9AA8EAD-0E92-47AF-A838-DBB64E70936B}" srcOrd="6" destOrd="0" presId="urn:microsoft.com/office/officeart/2008/layout/VerticalCurvedList"/>
    <dgm:cxn modelId="{50490412-518A-4D78-809E-EFC463330763}" type="presParOf" srcId="{E9AA8EAD-0E92-47AF-A838-DBB64E70936B}" destId="{FC7F3110-369E-4EC6-9922-02B1B3A0D8EF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32C90-324C-4E9C-AC58-E89C47E8DB74}">
      <dsp:nvSpPr>
        <dsp:cNvPr id="0" name=""/>
        <dsp:cNvSpPr/>
      </dsp:nvSpPr>
      <dsp:spPr>
        <a:xfrm>
          <a:off x="-3554645" y="-437358"/>
          <a:ext cx="2505318" cy="5837366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5AD201B-EC8B-419C-9B9E-F2E1DD343BEE}">
      <dsp:nvSpPr>
        <dsp:cNvPr id="0" name=""/>
        <dsp:cNvSpPr/>
      </dsp:nvSpPr>
      <dsp:spPr>
        <a:xfrm>
          <a:off x="536760" y="476149"/>
          <a:ext cx="9430749" cy="95229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88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>
              <a:solidFill>
                <a:schemeClr val="tx2"/>
              </a:solidFill>
              <a:latin typeface="+mn-lt"/>
              <a:ea typeface="+mn-ea"/>
              <a:cs typeface="+mn-cs"/>
            </a:rPr>
            <a:t>Lisans, Ön Lisans Öğrencileri ve İdari Personel </a:t>
          </a:r>
          <a:r>
            <a:rPr lang="tr-TR" sz="2400" b="1" u="sng" kern="1200" dirty="0">
              <a:solidFill>
                <a:srgbClr val="FB5939"/>
              </a:solidFill>
              <a:latin typeface="+mn-lt"/>
              <a:ea typeface="+mn-ea"/>
              <a:cs typeface="+mn-cs"/>
            </a:rPr>
            <a:t>15 gün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4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10 kitap</a:t>
          </a:r>
        </a:p>
      </dsp:txBody>
      <dsp:txXfrm>
        <a:off x="536760" y="476149"/>
        <a:ext cx="9430749" cy="952299"/>
      </dsp:txXfrm>
    </dsp:sp>
    <dsp:sp modelId="{A7FDC7B4-83FA-4834-8EFA-09CBA1FFE455}">
      <dsp:nvSpPr>
        <dsp:cNvPr id="0" name=""/>
        <dsp:cNvSpPr/>
      </dsp:nvSpPr>
      <dsp:spPr>
        <a:xfrm>
          <a:off x="-26203" y="426701"/>
          <a:ext cx="1144663" cy="10306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F4CB3-8139-40A9-B856-229B7FB90D0F}">
      <dsp:nvSpPr>
        <dsp:cNvPr id="0" name=""/>
        <dsp:cNvSpPr/>
      </dsp:nvSpPr>
      <dsp:spPr>
        <a:xfrm>
          <a:off x="400983" y="1925929"/>
          <a:ext cx="9579153" cy="95229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88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solidFill>
                <a:schemeClr val="tx2"/>
              </a:solidFill>
              <a:latin typeface="Calibri" panose="020F0502020204030204" pitchFamily="34" charset="0"/>
            </a:rPr>
            <a:t>  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Lisansüstü Öğrenciler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30 gün</a:t>
          </a:r>
          <a:r>
            <a:rPr lang="tr-TR" sz="24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4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15 kitap</a:t>
          </a:r>
        </a:p>
      </dsp:txBody>
      <dsp:txXfrm>
        <a:off x="400983" y="1925929"/>
        <a:ext cx="9579153" cy="952299"/>
      </dsp:txXfrm>
    </dsp:sp>
    <dsp:sp modelId="{DA7AED1A-5BA2-42A0-BC99-383ADC2320C6}">
      <dsp:nvSpPr>
        <dsp:cNvPr id="0" name=""/>
        <dsp:cNvSpPr/>
      </dsp:nvSpPr>
      <dsp:spPr>
        <a:xfrm>
          <a:off x="0" y="1903907"/>
          <a:ext cx="1112214" cy="9963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5F4FF-98DF-496E-9AD2-23E54CADFA14}">
      <dsp:nvSpPr>
        <dsp:cNvPr id="0" name=""/>
        <dsp:cNvSpPr/>
      </dsp:nvSpPr>
      <dsp:spPr>
        <a:xfrm>
          <a:off x="536760" y="3333047"/>
          <a:ext cx="9430749" cy="952299"/>
        </a:xfrm>
        <a:prstGeom prst="rect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88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Akademik Personel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60</a:t>
          </a:r>
          <a:r>
            <a:rPr lang="tr-TR" sz="28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gün</a:t>
          </a:r>
          <a:r>
            <a:rPr lang="tr-TR" sz="28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süreyle</a:t>
          </a:r>
          <a:r>
            <a:rPr lang="tr-TR" sz="2800" b="1" kern="1200" dirty="0">
              <a:latin typeface="Calibri" panose="020F0502020204030204" pitchFamily="34" charset="0"/>
            </a:rPr>
            <a:t> </a:t>
          </a:r>
          <a:r>
            <a:rPr lang="tr-TR" sz="2400" b="1" u="sng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20 kitap</a:t>
          </a:r>
          <a:r>
            <a:rPr lang="tr-TR" sz="2400" b="1" u="none" kern="1200" dirty="0">
              <a:solidFill>
                <a:srgbClr val="FB5939"/>
              </a:solidFill>
              <a:latin typeface="Century Gothic"/>
              <a:ea typeface="+mn-ea"/>
              <a:cs typeface="+mn-cs"/>
            </a:rPr>
            <a:t> </a:t>
          </a:r>
          <a:r>
            <a:rPr lang="tr-TR" sz="2400" b="1" kern="1200" dirty="0">
              <a:solidFill>
                <a:srgbClr val="000000"/>
              </a:solidFill>
              <a:latin typeface="Century Gothic"/>
              <a:ea typeface="+mn-ea"/>
              <a:cs typeface="+mn-cs"/>
            </a:rPr>
            <a:t>ödünç alabilmektedir.</a:t>
          </a:r>
        </a:p>
      </dsp:txBody>
      <dsp:txXfrm>
        <a:off x="536760" y="3333047"/>
        <a:ext cx="9430749" cy="952299"/>
      </dsp:txXfrm>
    </dsp:sp>
    <dsp:sp modelId="{FC7F3110-369E-4EC6-9922-02B1B3A0D8EF}">
      <dsp:nvSpPr>
        <dsp:cNvPr id="0" name=""/>
        <dsp:cNvSpPr/>
      </dsp:nvSpPr>
      <dsp:spPr>
        <a:xfrm>
          <a:off x="-29226" y="3316566"/>
          <a:ext cx="1131974" cy="9852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6766E61-8483-4E85-A7AA-B03676934E74}" type="datetime1">
              <a:rPr lang="tr-TR" smtClean="0">
                <a:solidFill>
                  <a:schemeClr val="tx2"/>
                </a:solidFill>
              </a:rPr>
              <a:pPr algn="r" rtl="0"/>
              <a:t>10.08.2023</a:t>
            </a:fld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tr-TR" smtClean="0">
                <a:solidFill>
                  <a:schemeClr val="tx2"/>
                </a:solidFill>
              </a:rPr>
              <a:pPr algn="r" rtl="0"/>
              <a:t>‹#›</a:t>
            </a:fld>
            <a:endParaRPr lang="tr-T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D4890AD5-4316-40C1-84C6-5DB9875CE083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393C2F-276E-45A2-A26D-280D43F4DEC0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E73423-0FCB-43D8-A89E-348919C940EF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9CD94FF-AF33-4AFA-A6D6-D15D6E4AF075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60B1F9-9B61-4E5E-BE20-BD0526E05453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21372" y="1608835"/>
            <a:ext cx="4973041" cy="753363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17309" y="2590800"/>
            <a:ext cx="4977104" cy="3581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753362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97559" y="2590800"/>
            <a:ext cx="4977104" cy="3581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B9DD9-F15D-4B9F-93EF-364AA77EACFA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802B63-CB18-4428-940D-76000F7D0D7F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3D9A3A-F2D1-49D2-9940-81A32FD4BC1B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7729AD-F7C7-473C-BE4B-248522DE8F48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CFCCC71-70BB-43D3-97CB-6EEE61369627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-TR" noProof="0" dirty="0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E217E46-B403-4530-8B5B-57B5C1217BD3}" type="datetime1">
              <a:rPr lang="tr-TR" smtClean="0"/>
              <a:pPr/>
              <a:t>10.08.2023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twitter.com/kutuphaneSAU" TargetMode="Externa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kutuphane@sakarya.edu.t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tr" dirty="0"/>
              <a:t>Üniversite Yaşamına Giriş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tr" b="1" dirty="0"/>
              <a:t>«KÜTÜPHANE TANITIMI»</a:t>
            </a:r>
          </a:p>
          <a:p>
            <a:pPr algn="ctr" rtl="0"/>
            <a:endParaRPr lang="tr" dirty="0"/>
          </a:p>
          <a:p>
            <a:pPr algn="ctr" rtl="0"/>
            <a:r>
              <a:rPr lang="tr" sz="2000" dirty="0"/>
              <a:t>(KÜTÜPHANE VE DOKÜMANTASYON DAİRE BAŞKANLIĞI)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/>
              <a:t>Katalog Tarama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9B2494E-6ED8-9FD8-D936-30BF5C083AA7}"/>
              </a:ext>
            </a:extLst>
          </p:cNvPr>
          <p:cNvSpPr txBox="1"/>
          <p:nvPr/>
        </p:nvSpPr>
        <p:spPr>
          <a:xfrm>
            <a:off x="405780" y="1556792"/>
            <a:ext cx="113772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Yer numarası, kitapların sırtlarındaki etiketlerde yer almaktadır. </a:t>
            </a:r>
            <a:br>
              <a:rPr lang="tr-TR" b="1" dirty="0">
                <a:solidFill>
                  <a:schemeClr val="tx2"/>
                </a:solidFill>
              </a:rPr>
            </a:br>
            <a:r>
              <a:rPr lang="tr-TR" b="1" dirty="0">
                <a:solidFill>
                  <a:schemeClr val="tx2"/>
                </a:solidFill>
              </a:rPr>
              <a:t>Bu numaralara erişmek için çıkan sonuç ekranında</a:t>
            </a:r>
            <a:br>
              <a:rPr lang="tr-TR" b="1" dirty="0">
                <a:solidFill>
                  <a:schemeClr val="tx2"/>
                </a:solidFill>
              </a:rPr>
            </a:br>
            <a:r>
              <a:rPr lang="tr-TR" b="1" dirty="0">
                <a:solidFill>
                  <a:schemeClr val="tx2"/>
                </a:solidFill>
              </a:rPr>
              <a:t>Kitabın </a:t>
            </a:r>
            <a:r>
              <a:rPr lang="tr-TR" b="1" dirty="0">
                <a:solidFill>
                  <a:srgbClr val="FB5939"/>
                </a:solidFill>
              </a:rPr>
              <a:t>rafta</a:t>
            </a:r>
            <a:r>
              <a:rPr lang="tr-TR" b="1" dirty="0">
                <a:solidFill>
                  <a:schemeClr val="tx2"/>
                </a:solidFill>
              </a:rPr>
              <a:t> ve </a:t>
            </a:r>
            <a:r>
              <a:rPr lang="tr-TR" b="1" dirty="0">
                <a:solidFill>
                  <a:srgbClr val="FB5939"/>
                </a:solidFill>
              </a:rPr>
              <a:t>merkez kütüphanede </a:t>
            </a:r>
            <a:r>
              <a:rPr lang="tr-TR" b="1" dirty="0">
                <a:solidFill>
                  <a:schemeClr val="tx2"/>
                </a:solidFill>
              </a:rPr>
              <a:t>olmasına dikkat edilmelidir.</a:t>
            </a:r>
          </a:p>
          <a:p>
            <a:pPr algn="ctr">
              <a:lnSpc>
                <a:spcPct val="100000"/>
              </a:lnSpc>
            </a:pPr>
            <a:endParaRPr lang="tr-TR" sz="2400" b="1" dirty="0">
              <a:latin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52C5C64-93E4-03F8-D92F-C315078E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41" y="2852936"/>
            <a:ext cx="7663290" cy="3844798"/>
          </a:xfrm>
          <a:prstGeom prst="rect">
            <a:avLst/>
          </a:prstGeom>
        </p:spPr>
      </p:pic>
      <p:sp>
        <p:nvSpPr>
          <p:cNvPr id="6" name="Sağ Ok 1">
            <a:extLst>
              <a:ext uri="{FF2B5EF4-FFF2-40B4-BE49-F238E27FC236}">
                <a16:creationId xmlns:a16="http://schemas.microsoft.com/office/drawing/2014/main" id="{4EF720BC-1B3E-BACB-7351-0784BE97922E}"/>
              </a:ext>
            </a:extLst>
          </p:cNvPr>
          <p:cNvSpPr/>
          <p:nvPr/>
        </p:nvSpPr>
        <p:spPr>
          <a:xfrm rot="19608837">
            <a:off x="3249217" y="3790745"/>
            <a:ext cx="1141962" cy="731733"/>
          </a:xfrm>
          <a:prstGeom prst="rightArrow">
            <a:avLst>
              <a:gd name="adj1" fmla="val 32962"/>
              <a:gd name="adj2" fmla="val 59748"/>
            </a:avLst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2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/>
              <a:t>Katalog Tarama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C943BE0-F1C1-1590-0AC1-097F8924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473200"/>
            <a:ext cx="8352927" cy="51241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35414E63-A89A-8006-BB1C-90206B2705BF}"/>
              </a:ext>
            </a:extLst>
          </p:cNvPr>
          <p:cNvSpPr/>
          <p:nvPr/>
        </p:nvSpPr>
        <p:spPr>
          <a:xfrm>
            <a:off x="4150196" y="1772816"/>
            <a:ext cx="2495154" cy="629587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accent2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F64339E-EB1C-2839-9234-DE6698EA2E20}"/>
              </a:ext>
            </a:extLst>
          </p:cNvPr>
          <p:cNvSpPr/>
          <p:nvPr/>
        </p:nvSpPr>
        <p:spPr>
          <a:xfrm>
            <a:off x="4239734" y="3239219"/>
            <a:ext cx="3709356" cy="379561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01F488E-143C-4235-6650-6654ACBBA4AC}"/>
              </a:ext>
            </a:extLst>
          </p:cNvPr>
          <p:cNvSpPr/>
          <p:nvPr/>
        </p:nvSpPr>
        <p:spPr>
          <a:xfrm>
            <a:off x="9334772" y="2566357"/>
            <a:ext cx="1237859" cy="1052423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64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/>
              <a:t>Katalog Tarama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8311AE0-C379-AED2-C462-BFC84D488AF2}"/>
              </a:ext>
            </a:extLst>
          </p:cNvPr>
          <p:cNvSpPr txBox="1"/>
          <p:nvPr/>
        </p:nvSpPr>
        <p:spPr>
          <a:xfrm>
            <a:off x="825373" y="1772816"/>
            <a:ext cx="107412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000’dan 332.46’ya kadar olan kitaplar </a:t>
            </a:r>
            <a:r>
              <a:rPr lang="tr-TR" b="1" dirty="0">
                <a:solidFill>
                  <a:srgbClr val="FB5939"/>
                </a:solidFill>
              </a:rPr>
              <a:t>B Blok zemin katında</a:t>
            </a:r>
            <a:r>
              <a:rPr lang="tr-TR" b="1" dirty="0">
                <a:solidFill>
                  <a:schemeClr val="tx2"/>
                </a:solidFill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332.46’dan 999’a kadar olan kitaplar </a:t>
            </a:r>
            <a:r>
              <a:rPr lang="tr-TR" b="1" dirty="0">
                <a:solidFill>
                  <a:srgbClr val="FB5939"/>
                </a:solidFill>
              </a:rPr>
              <a:t>B Blok 1. katta bulunmaktadır.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9ECD95-4534-BAAB-B532-0BE38150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73" y="3068960"/>
            <a:ext cx="4821137" cy="331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11522715-466D-0B75-B1FA-FA847117AF4B}"/>
              </a:ext>
            </a:extLst>
          </p:cNvPr>
          <p:cNvSpPr/>
          <p:nvPr/>
        </p:nvSpPr>
        <p:spPr>
          <a:xfrm>
            <a:off x="543213" y="5085184"/>
            <a:ext cx="5385456" cy="1265923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accent2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6D3D36B-5F51-BE4D-73FD-C1A65FA81623}"/>
              </a:ext>
            </a:extLst>
          </p:cNvPr>
          <p:cNvSpPr/>
          <p:nvPr/>
        </p:nvSpPr>
        <p:spPr>
          <a:xfrm>
            <a:off x="6542316" y="3355874"/>
            <a:ext cx="1791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>
                <a:solidFill>
                  <a:schemeClr val="tx2"/>
                </a:solidFill>
              </a:rPr>
              <a:t>320</a:t>
            </a:r>
            <a:endParaRPr lang="tr-TR" sz="2400" b="1" dirty="0">
              <a:solidFill>
                <a:schemeClr val="tx2"/>
              </a:solidFill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6187E038-7A72-E510-D002-85F3A6D88AA1}"/>
              </a:ext>
            </a:extLst>
          </p:cNvPr>
          <p:cNvSpPr/>
          <p:nvPr/>
        </p:nvSpPr>
        <p:spPr>
          <a:xfrm>
            <a:off x="6546949" y="4174436"/>
            <a:ext cx="1058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>
                <a:solidFill>
                  <a:schemeClr val="tx2"/>
                </a:solidFill>
              </a:rPr>
              <a:t>A49</a:t>
            </a:r>
            <a:endParaRPr lang="tr-TR" sz="2400" b="1" dirty="0">
              <a:solidFill>
                <a:schemeClr val="tx2"/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8CCD7E7-4B6D-D67E-F0D7-F7E95CE574FF}"/>
              </a:ext>
            </a:extLst>
          </p:cNvPr>
          <p:cNvSpPr/>
          <p:nvPr/>
        </p:nvSpPr>
        <p:spPr>
          <a:xfrm>
            <a:off x="6533696" y="5251834"/>
            <a:ext cx="1791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>
                <a:solidFill>
                  <a:schemeClr val="tx2"/>
                </a:solidFill>
              </a:rPr>
              <a:t>2011</a:t>
            </a:r>
            <a:endParaRPr lang="tr-TR" sz="2400" b="1" dirty="0">
              <a:solidFill>
                <a:schemeClr val="tx2"/>
              </a:solidFill>
            </a:endParaRPr>
          </a:p>
        </p:txBody>
      </p:sp>
      <p:sp>
        <p:nvSpPr>
          <p:cNvPr id="14" name="Sağ Ok 1">
            <a:extLst>
              <a:ext uri="{FF2B5EF4-FFF2-40B4-BE49-F238E27FC236}">
                <a16:creationId xmlns:a16="http://schemas.microsoft.com/office/drawing/2014/main" id="{44D48A23-8BB0-6BAE-0929-73BA5822ED81}"/>
              </a:ext>
            </a:extLst>
          </p:cNvPr>
          <p:cNvSpPr/>
          <p:nvPr/>
        </p:nvSpPr>
        <p:spPr>
          <a:xfrm>
            <a:off x="7955415" y="3461054"/>
            <a:ext cx="1101232" cy="444762"/>
          </a:xfrm>
          <a:prstGeom prst="rightArrow">
            <a:avLst>
              <a:gd name="adj1" fmla="val 42599"/>
              <a:gd name="adj2" fmla="val 95652"/>
            </a:avLst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Sağ Ok 1">
            <a:extLst>
              <a:ext uri="{FF2B5EF4-FFF2-40B4-BE49-F238E27FC236}">
                <a16:creationId xmlns:a16="http://schemas.microsoft.com/office/drawing/2014/main" id="{106C6398-C55A-CE3B-07CB-FFC03040CDD1}"/>
              </a:ext>
            </a:extLst>
          </p:cNvPr>
          <p:cNvSpPr/>
          <p:nvPr/>
        </p:nvSpPr>
        <p:spPr>
          <a:xfrm>
            <a:off x="7955415" y="4254188"/>
            <a:ext cx="1101232" cy="444762"/>
          </a:xfrm>
          <a:prstGeom prst="rightArrow">
            <a:avLst>
              <a:gd name="adj1" fmla="val 42599"/>
              <a:gd name="adj2" fmla="val 95652"/>
            </a:avLst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Sağ Ok 1">
            <a:extLst>
              <a:ext uri="{FF2B5EF4-FFF2-40B4-BE49-F238E27FC236}">
                <a16:creationId xmlns:a16="http://schemas.microsoft.com/office/drawing/2014/main" id="{66BF105A-05F0-2A71-F2AD-8D5EFE94171B}"/>
              </a:ext>
            </a:extLst>
          </p:cNvPr>
          <p:cNvSpPr/>
          <p:nvPr/>
        </p:nvSpPr>
        <p:spPr>
          <a:xfrm>
            <a:off x="7980467" y="5436973"/>
            <a:ext cx="1101232" cy="444762"/>
          </a:xfrm>
          <a:prstGeom prst="rightArrow">
            <a:avLst>
              <a:gd name="adj1" fmla="val 42599"/>
              <a:gd name="adj2" fmla="val 95652"/>
            </a:avLst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Yuvarlatılmış Dikdörtgen 4">
            <a:extLst>
              <a:ext uri="{FF2B5EF4-FFF2-40B4-BE49-F238E27FC236}">
                <a16:creationId xmlns:a16="http://schemas.microsoft.com/office/drawing/2014/main" id="{78926DB6-E4E9-0C14-8E50-871FE6784456}"/>
              </a:ext>
            </a:extLst>
          </p:cNvPr>
          <p:cNvSpPr/>
          <p:nvPr/>
        </p:nvSpPr>
        <p:spPr>
          <a:xfrm>
            <a:off x="9186577" y="3665913"/>
            <a:ext cx="2380022" cy="2619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tx2"/>
                </a:solidFill>
              </a:rPr>
              <a:t>Yer Numarası</a:t>
            </a:r>
          </a:p>
          <a:p>
            <a:endParaRPr lang="tr-TR" sz="2000" b="1" dirty="0">
              <a:solidFill>
                <a:schemeClr val="tx1"/>
              </a:solidFill>
            </a:endParaRP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BFAAABD-652E-1369-8407-5F3CE6498FFA}"/>
              </a:ext>
            </a:extLst>
          </p:cNvPr>
          <p:cNvSpPr/>
          <p:nvPr/>
        </p:nvSpPr>
        <p:spPr>
          <a:xfrm>
            <a:off x="9210508" y="4189704"/>
            <a:ext cx="254106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solidFill>
                  <a:schemeClr val="tx2"/>
                </a:solidFill>
              </a:rPr>
              <a:t>Yazarın Soyadı</a:t>
            </a:r>
          </a:p>
          <a:p>
            <a:endParaRPr lang="tr-TR" b="1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5A914C6F-6FEB-71A2-72E5-C611AEEFA2F4}"/>
              </a:ext>
            </a:extLst>
          </p:cNvPr>
          <p:cNvSpPr/>
          <p:nvPr/>
        </p:nvSpPr>
        <p:spPr>
          <a:xfrm>
            <a:off x="9186578" y="5313389"/>
            <a:ext cx="23800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>
                <a:solidFill>
                  <a:schemeClr val="tx2"/>
                </a:solidFill>
              </a:rPr>
              <a:t>Kitabın Basım Yılı</a:t>
            </a:r>
          </a:p>
        </p:txBody>
      </p:sp>
    </p:spTree>
    <p:extLst>
      <p:ext uri="{BB962C8B-B14F-4D97-AF65-F5344CB8AC3E}">
        <p14:creationId xmlns:p14="http://schemas.microsoft.com/office/powerpoint/2010/main" val="23050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</a:t>
            </a:r>
          </a:p>
        </p:txBody>
      </p:sp>
      <p:pic>
        <p:nvPicPr>
          <p:cNvPr id="4" name="Resim 3" descr="metin, ekran görüntüsü, yazılım, web sayfası içeren bir resim">
            <a:extLst>
              <a:ext uri="{FF2B5EF4-FFF2-40B4-BE49-F238E27FC236}">
                <a16:creationId xmlns:a16="http://schemas.microsoft.com/office/drawing/2014/main" id="{124CF722-F6F0-2CEF-C4CF-187AC098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28800"/>
            <a:ext cx="9793088" cy="51530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6ADEAAEC-6314-DCD2-25BA-9E24F570E0C0}"/>
              </a:ext>
            </a:extLst>
          </p:cNvPr>
          <p:cNvSpPr/>
          <p:nvPr/>
        </p:nvSpPr>
        <p:spPr>
          <a:xfrm>
            <a:off x="1971600" y="1916833"/>
            <a:ext cx="2197684" cy="270441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EB18374-83F9-2EC1-60C0-3B8EB02AFD34}"/>
              </a:ext>
            </a:extLst>
          </p:cNvPr>
          <p:cNvSpPr/>
          <p:nvPr/>
        </p:nvSpPr>
        <p:spPr>
          <a:xfrm>
            <a:off x="2998068" y="3068531"/>
            <a:ext cx="1504636" cy="370936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4242827-FB7C-60DE-1FF0-244F4DE722AB}"/>
              </a:ext>
            </a:extLst>
          </p:cNvPr>
          <p:cNvSpPr/>
          <p:nvPr/>
        </p:nvSpPr>
        <p:spPr>
          <a:xfrm>
            <a:off x="6094412" y="1722132"/>
            <a:ext cx="4391644" cy="1508204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2"/>
                </a:solidFill>
              </a:rPr>
              <a:t>Kütüphane hesabı için ilk olarak </a:t>
            </a:r>
            <a:r>
              <a:rPr lang="tr-TR" sz="2400" b="1" dirty="0">
                <a:solidFill>
                  <a:srgbClr val="FF0000"/>
                </a:solidFill>
              </a:rPr>
              <a:t>kutuphane.sakarya.edu.tr </a:t>
            </a:r>
            <a:r>
              <a:rPr lang="tr-TR" sz="2400" b="1" dirty="0">
                <a:solidFill>
                  <a:schemeClr val="tx2"/>
                </a:solidFill>
              </a:rPr>
              <a:t>adresine girilir.</a:t>
            </a: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6EC6383-5D7A-E4C8-3F00-3C59519E6723}"/>
              </a:ext>
            </a:extLst>
          </p:cNvPr>
          <p:cNvSpPr/>
          <p:nvPr/>
        </p:nvSpPr>
        <p:spPr>
          <a:xfrm>
            <a:off x="7606580" y="4497362"/>
            <a:ext cx="3228712" cy="1017411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rgbClr val="FF0000"/>
                </a:solidFill>
              </a:rPr>
              <a:t>Kütüphane Hesabım </a:t>
            </a:r>
            <a:r>
              <a:rPr lang="tr-TR" sz="2400" b="1" dirty="0">
                <a:solidFill>
                  <a:schemeClr val="tx2"/>
                </a:solidFill>
              </a:rPr>
              <a:t>sekmesi tıklanır.</a:t>
            </a:r>
          </a:p>
        </p:txBody>
      </p:sp>
    </p:spTree>
    <p:extLst>
      <p:ext uri="{BB962C8B-B14F-4D97-AF65-F5344CB8AC3E}">
        <p14:creationId xmlns:p14="http://schemas.microsoft.com/office/powerpoint/2010/main" val="53274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</a:t>
            </a:r>
          </a:p>
        </p:txBody>
      </p:sp>
      <p:pic>
        <p:nvPicPr>
          <p:cNvPr id="3" name="İçerik Yer Tutucusu 4">
            <a:extLst>
              <a:ext uri="{FF2B5EF4-FFF2-40B4-BE49-F238E27FC236}">
                <a16:creationId xmlns:a16="http://schemas.microsoft.com/office/drawing/2014/main" id="{C5D4E3A4-DA00-7CBD-0E09-3F83D62E0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92" y="1701800"/>
            <a:ext cx="8680388" cy="4470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75E78FEF-12A4-7ADF-C8CF-9F48D09F6D55}"/>
              </a:ext>
            </a:extLst>
          </p:cNvPr>
          <p:cNvSpPr/>
          <p:nvPr/>
        </p:nvSpPr>
        <p:spPr>
          <a:xfrm>
            <a:off x="4462201" y="4869159"/>
            <a:ext cx="1733785" cy="504057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B7A19E80-AA05-9380-EB77-DC10AE07BD51}"/>
              </a:ext>
            </a:extLst>
          </p:cNvPr>
          <p:cNvSpPr/>
          <p:nvPr/>
        </p:nvSpPr>
        <p:spPr>
          <a:xfrm>
            <a:off x="8753990" y="1783312"/>
            <a:ext cx="2885038" cy="3770821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2"/>
                </a:solidFill>
              </a:rPr>
              <a:t>Şifre belirlenmediyse</a:t>
            </a:r>
          </a:p>
          <a:p>
            <a:pPr algn="ctr"/>
            <a:r>
              <a:rPr lang="tr-TR" sz="2400" b="1" dirty="0">
                <a:solidFill>
                  <a:schemeClr val="tx2"/>
                </a:solidFill>
              </a:rPr>
              <a:t>Şifremi unuttum / Belirlemedim </a:t>
            </a:r>
          </a:p>
          <a:p>
            <a:pPr algn="ctr"/>
            <a:r>
              <a:rPr lang="tr-TR" sz="2400" b="1" dirty="0">
                <a:solidFill>
                  <a:schemeClr val="tx2"/>
                </a:solidFill>
              </a:rPr>
              <a:t>tıklanır.</a:t>
            </a:r>
          </a:p>
          <a:p>
            <a:pPr algn="ctr"/>
            <a:endParaRPr lang="tr-TR" sz="2400" b="1" dirty="0">
              <a:solidFill>
                <a:schemeClr val="tx2"/>
              </a:solidFill>
            </a:endParaRP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Kurumsal e-posta adresine/cep telefonuna şifre </a:t>
            </a:r>
            <a:r>
              <a:rPr lang="tr-TR" sz="2400" b="1" dirty="0">
                <a:solidFill>
                  <a:schemeClr val="tx2"/>
                </a:solidFill>
              </a:rPr>
              <a:t>gönderimi yapılır.</a:t>
            </a:r>
          </a:p>
        </p:txBody>
      </p:sp>
    </p:spTree>
    <p:extLst>
      <p:ext uri="{BB962C8B-B14F-4D97-AF65-F5344CB8AC3E}">
        <p14:creationId xmlns:p14="http://schemas.microsoft.com/office/powerpoint/2010/main" val="22050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 </a:t>
            </a:r>
          </a:p>
        </p:txBody>
      </p:sp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8BC492C3-3611-C23D-E12C-DA6317AD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74" y="1701800"/>
            <a:ext cx="8317023" cy="44704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8C049FD2-AEE7-5149-83E1-03CC355A8B7A}"/>
              </a:ext>
            </a:extLst>
          </p:cNvPr>
          <p:cNvSpPr/>
          <p:nvPr/>
        </p:nvSpPr>
        <p:spPr>
          <a:xfrm>
            <a:off x="8470676" y="1701799"/>
            <a:ext cx="2018786" cy="289861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94C70B2-B738-17E9-7D2A-55D6A2A09AB9}"/>
              </a:ext>
            </a:extLst>
          </p:cNvPr>
          <p:cNvSpPr/>
          <p:nvPr/>
        </p:nvSpPr>
        <p:spPr>
          <a:xfrm>
            <a:off x="8254653" y="3011666"/>
            <a:ext cx="3647478" cy="1850668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2"/>
                </a:solidFill>
              </a:rPr>
              <a:t>Kütüphane Hesabına Katalog Tarama alanındaki </a:t>
            </a:r>
            <a:r>
              <a:rPr lang="tr-TR" sz="2400" b="1" dirty="0">
                <a:solidFill>
                  <a:srgbClr val="FF0000"/>
                </a:solidFill>
              </a:rPr>
              <a:t>Oturum Aç </a:t>
            </a:r>
            <a:r>
              <a:rPr lang="tr-TR" sz="2400" b="1" dirty="0">
                <a:solidFill>
                  <a:schemeClr val="tx2"/>
                </a:solidFill>
              </a:rPr>
              <a:t>alanından da giriş yapılabilir.</a:t>
            </a:r>
          </a:p>
        </p:txBody>
      </p:sp>
    </p:spTree>
    <p:extLst>
      <p:ext uri="{BB962C8B-B14F-4D97-AF65-F5344CB8AC3E}">
        <p14:creationId xmlns:p14="http://schemas.microsoft.com/office/powerpoint/2010/main" val="12280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</a:t>
            </a:r>
          </a:p>
        </p:txBody>
      </p:sp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FED3653E-8016-8F03-8C24-756CF43ED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700808"/>
            <a:ext cx="7154540" cy="447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BE01F108-4F27-4A5E-39DC-8DF9CCA19FCF}"/>
              </a:ext>
            </a:extLst>
          </p:cNvPr>
          <p:cNvSpPr/>
          <p:nvPr/>
        </p:nvSpPr>
        <p:spPr>
          <a:xfrm>
            <a:off x="8082014" y="2621940"/>
            <a:ext cx="3773038" cy="3183323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2"/>
                </a:solidFill>
              </a:rPr>
              <a:t>Kütüphane Hesabına giriş yapıldıktan sonra şifre güncellenebilir.</a:t>
            </a:r>
          </a:p>
          <a:p>
            <a:pPr algn="ctr"/>
            <a:endParaRPr lang="tr-TR" sz="2400" b="1" dirty="0">
              <a:solidFill>
                <a:schemeClr val="tx2"/>
              </a:solidFill>
            </a:endParaRPr>
          </a:p>
          <a:p>
            <a:pPr algn="ctr"/>
            <a:r>
              <a:rPr lang="tr-TR" sz="2400" b="1" dirty="0">
                <a:solidFill>
                  <a:schemeClr val="tx2"/>
                </a:solidFill>
              </a:rPr>
              <a:t>Belirlenen şifre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VETİS Kampüs Dışı Erişim </a:t>
            </a:r>
            <a:r>
              <a:rPr lang="tr-TR" sz="2400" b="1" dirty="0">
                <a:solidFill>
                  <a:schemeClr val="tx2"/>
                </a:solidFill>
              </a:rPr>
              <a:t>için de kullanılabilir.</a:t>
            </a:r>
          </a:p>
        </p:txBody>
      </p:sp>
      <p:sp>
        <p:nvSpPr>
          <p:cNvPr id="10" name="Sağ Ok 1">
            <a:extLst>
              <a:ext uri="{FF2B5EF4-FFF2-40B4-BE49-F238E27FC236}">
                <a16:creationId xmlns:a16="http://schemas.microsoft.com/office/drawing/2014/main" id="{A41AC344-89C6-AC71-DC71-6E6E8D5EDDA2}"/>
              </a:ext>
            </a:extLst>
          </p:cNvPr>
          <p:cNvSpPr/>
          <p:nvPr/>
        </p:nvSpPr>
        <p:spPr>
          <a:xfrm>
            <a:off x="3286100" y="5314052"/>
            <a:ext cx="991331" cy="495665"/>
          </a:xfrm>
          <a:prstGeom prst="rightArrow">
            <a:avLst>
              <a:gd name="adj1" fmla="val 35366"/>
              <a:gd name="adj2" fmla="val 75532"/>
            </a:avLst>
          </a:prstGeom>
          <a:solidFill>
            <a:srgbClr val="FB5939"/>
          </a:solidFill>
          <a:ln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15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b="1" dirty="0"/>
              <a:t>Kütüphane Hesabı-</a:t>
            </a:r>
            <a:r>
              <a:rPr lang="tr-TR" b="1" dirty="0" err="1"/>
              <a:t>Vetis</a:t>
            </a:r>
            <a:r>
              <a:rPr lang="tr-TR" b="1" dirty="0"/>
              <a:t> KDE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326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tr-TR" sz="1000" b="1" dirty="0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6023B0FA-5CA0-6C02-1D1F-D7A03643114B}"/>
              </a:ext>
            </a:extLst>
          </p:cNvPr>
          <p:cNvSpPr txBox="1">
            <a:spLocks/>
          </p:cNvSpPr>
          <p:nvPr/>
        </p:nvSpPr>
        <p:spPr>
          <a:xfrm>
            <a:off x="1269876" y="1844824"/>
            <a:ext cx="4611850" cy="477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buFont typeface="Wingdings" panose="05000000000000000000" pitchFamily="2" charset="2"/>
              <a:buChar char="§"/>
              <a:defRPr/>
            </a:pPr>
            <a:r>
              <a:rPr lang="tr-TR" sz="2400" b="1" dirty="0">
                <a:solidFill>
                  <a:schemeClr val="tx2"/>
                </a:solidFill>
              </a:rPr>
              <a:t>Kütüphanemizin </a:t>
            </a:r>
            <a:br>
              <a:rPr lang="tr-TR" sz="2400" b="1" dirty="0">
                <a:solidFill>
                  <a:schemeClr val="tx2"/>
                </a:solidFill>
              </a:rPr>
            </a:br>
            <a:r>
              <a:rPr lang="tr-TR" sz="2400" b="1" dirty="0">
                <a:solidFill>
                  <a:schemeClr val="tx2"/>
                </a:solidFill>
              </a:rPr>
              <a:t>elektronik kaynaklarına</a:t>
            </a:r>
            <a:br>
              <a:rPr lang="tr-TR" sz="2400" b="1" dirty="0">
                <a:solidFill>
                  <a:schemeClr val="tx2"/>
                </a:solidFill>
              </a:rPr>
            </a:br>
            <a:r>
              <a:rPr lang="tr-TR" sz="2400" b="1" dirty="0">
                <a:solidFill>
                  <a:srgbClr val="FB5939"/>
                </a:solidFill>
              </a:rPr>
              <a:t>kütüphane hesabınız ve şifre </a:t>
            </a:r>
            <a:r>
              <a:rPr lang="tr-TR" sz="2400" b="1" dirty="0">
                <a:solidFill>
                  <a:schemeClr val="tx2"/>
                </a:solidFill>
              </a:rPr>
              <a:t>ile her yerden erişim sağlanabilir.</a:t>
            </a:r>
            <a:br>
              <a:rPr lang="tr-TR" sz="2400" b="1" dirty="0">
                <a:solidFill>
                  <a:schemeClr val="tx2"/>
                </a:solidFill>
              </a:rPr>
            </a:br>
            <a:endParaRPr lang="tr-TR" sz="2400" b="1" dirty="0">
              <a:solidFill>
                <a:schemeClr val="tx2"/>
              </a:solidFill>
            </a:endParaRPr>
          </a:p>
          <a:p>
            <a:pPr defTabSz="914126">
              <a:buFont typeface="Wingdings" panose="05000000000000000000" pitchFamily="2" charset="2"/>
              <a:buChar char="§"/>
              <a:defRPr/>
            </a:pPr>
            <a:r>
              <a:rPr lang="tr-TR" sz="2400" b="1" dirty="0">
                <a:solidFill>
                  <a:schemeClr val="tx2"/>
                </a:solidFill>
              </a:rPr>
              <a:t>Detaylı bilgi için </a:t>
            </a:r>
            <a:r>
              <a:rPr lang="tr-TR" sz="2400" b="1" dirty="0">
                <a:solidFill>
                  <a:srgbClr val="FB5939"/>
                </a:solidFill>
              </a:rPr>
              <a:t>w3.sakarya.edu.tr/</a:t>
            </a:r>
            <a:r>
              <a:rPr lang="tr-TR" sz="2400" b="1" dirty="0" err="1">
                <a:solidFill>
                  <a:srgbClr val="FB5939"/>
                </a:solidFill>
              </a:rPr>
              <a:t>vetisbt</a:t>
            </a:r>
            <a:r>
              <a:rPr lang="tr-TR" sz="2400" b="1" dirty="0">
                <a:solidFill>
                  <a:srgbClr val="FB5939"/>
                </a:solidFill>
              </a:rPr>
              <a:t>/</a:t>
            </a:r>
            <a:br>
              <a:rPr lang="tr-TR" sz="2400" b="1" dirty="0">
                <a:solidFill>
                  <a:schemeClr val="tx2"/>
                </a:solidFill>
              </a:rPr>
            </a:br>
            <a:r>
              <a:rPr lang="tr-TR" sz="2400" b="1" dirty="0">
                <a:solidFill>
                  <a:schemeClr val="tx2"/>
                </a:solidFill>
              </a:rPr>
              <a:t>adresini ziyaret edebilirsiniz.</a:t>
            </a:r>
          </a:p>
          <a:p>
            <a:pPr marL="0" indent="0" defTabSz="914126">
              <a:buNone/>
              <a:defRPr/>
            </a:pPr>
            <a:endParaRPr lang="tr-TR" sz="3200" b="1" dirty="0">
              <a:solidFill>
                <a:schemeClr val="tx2"/>
              </a:solidFill>
            </a:endParaRPr>
          </a:p>
        </p:txBody>
      </p:sp>
      <p:pic>
        <p:nvPicPr>
          <p:cNvPr id="8" name="Resim 7" descr="kalıp, desen, düzen, kare, simetri, bakışım, piksel içeren bir resim&#10;&#10;Açıklama otomatik olarak oluşturuldu">
            <a:extLst>
              <a:ext uri="{FF2B5EF4-FFF2-40B4-BE49-F238E27FC236}">
                <a16:creationId xmlns:a16="http://schemas.microsoft.com/office/drawing/2014/main" id="{79BFDC14-2E84-0F04-F1AF-43A6FEF88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5085184"/>
            <a:ext cx="1556792" cy="1529801"/>
          </a:xfrm>
          <a:prstGeom prst="rect">
            <a:avLst/>
          </a:prstGeom>
        </p:spPr>
      </p:pic>
      <p:pic>
        <p:nvPicPr>
          <p:cNvPr id="6" name="Resim 5" descr="metin, ekran görüntüsü, yazılım, web sayfası içeren bir resim">
            <a:extLst>
              <a:ext uri="{FF2B5EF4-FFF2-40B4-BE49-F238E27FC236}">
                <a16:creationId xmlns:a16="http://schemas.microsoft.com/office/drawing/2014/main" id="{64819A62-CD5D-6DC5-D30C-7A7A2CB05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14" y="1772816"/>
            <a:ext cx="5423086" cy="4288532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4FEA5FC8-9E6F-2AF7-0623-282795C0552D}"/>
              </a:ext>
            </a:extLst>
          </p:cNvPr>
          <p:cNvSpPr/>
          <p:nvPr/>
        </p:nvSpPr>
        <p:spPr>
          <a:xfrm>
            <a:off x="6788204" y="4252313"/>
            <a:ext cx="3171690" cy="360040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3FE8BAF-31F5-F628-AEDB-A46A0154BCB7}"/>
              </a:ext>
            </a:extLst>
          </p:cNvPr>
          <p:cNvSpPr/>
          <p:nvPr/>
        </p:nvSpPr>
        <p:spPr>
          <a:xfrm>
            <a:off x="8114162" y="1590936"/>
            <a:ext cx="3773038" cy="2029501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rgbClr val="FF0000"/>
                </a:solidFill>
              </a:rPr>
              <a:t>VETİS Kampüs Dışı </a:t>
            </a:r>
            <a:r>
              <a:rPr lang="tr-TR" sz="2000" b="1" dirty="0" err="1">
                <a:solidFill>
                  <a:srgbClr val="FF0000"/>
                </a:solidFill>
              </a:rPr>
              <a:t>Erişim’e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>
                <a:solidFill>
                  <a:schemeClr val="tx2"/>
                </a:solidFill>
              </a:rPr>
              <a:t>giriş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tr-TR" sz="2000" b="1" dirty="0">
                <a:solidFill>
                  <a:schemeClr val="tx2"/>
                </a:solidFill>
              </a:rPr>
              <a:t>yaptıktan sonra ekrandaki gibi alfabetik liste tüm veri tabanlarını görüntüleyebilirsiniz</a:t>
            </a:r>
            <a:r>
              <a:rPr lang="tr-TR" sz="24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34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b="1" dirty="0"/>
              <a:t>Kütüphane Hesabı-</a:t>
            </a:r>
            <a:r>
              <a:rPr lang="tr-TR" b="1" dirty="0" err="1"/>
              <a:t>Vetis</a:t>
            </a:r>
            <a:r>
              <a:rPr lang="tr-TR" b="1" dirty="0"/>
              <a:t> KDE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326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tr-TR" sz="1000" b="1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FEA5FC8-9E6F-2AF7-0623-282795C0552D}"/>
              </a:ext>
            </a:extLst>
          </p:cNvPr>
          <p:cNvSpPr/>
          <p:nvPr/>
        </p:nvSpPr>
        <p:spPr>
          <a:xfrm>
            <a:off x="6788204" y="4252313"/>
            <a:ext cx="3171690" cy="360040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1" name="Resim 10" descr="metin, yazılım, web sayfası, yazı tipi içeren bir resim&#10;&#10;Açıklama otomatik olarak oluşturuldu">
            <a:extLst>
              <a:ext uri="{FF2B5EF4-FFF2-40B4-BE49-F238E27FC236}">
                <a16:creationId xmlns:a16="http://schemas.microsoft.com/office/drawing/2014/main" id="{C2188FA8-E5FE-7442-DC7A-03AEA468A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3" y="1709498"/>
            <a:ext cx="9228779" cy="508563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EE3140B-8B12-0485-EF61-4BB0FE05AAC0}"/>
              </a:ext>
            </a:extLst>
          </p:cNvPr>
          <p:cNvSpPr/>
          <p:nvPr/>
        </p:nvSpPr>
        <p:spPr>
          <a:xfrm>
            <a:off x="7894612" y="1698544"/>
            <a:ext cx="3773038" cy="3268048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tx2"/>
                </a:solidFill>
              </a:rPr>
              <a:t>İstediğiniz veri tabanını seçip </a:t>
            </a:r>
            <a:r>
              <a:rPr lang="tr-TR" sz="2000" b="1" dirty="0">
                <a:solidFill>
                  <a:srgbClr val="FF0000"/>
                </a:solidFill>
              </a:rPr>
              <a:t>«Erişim için tıklayın» </a:t>
            </a:r>
            <a:r>
              <a:rPr lang="tr-TR" sz="2000" b="1" dirty="0">
                <a:solidFill>
                  <a:schemeClr val="tx2"/>
                </a:solidFill>
              </a:rPr>
              <a:t>ifadesinden giriş yapabilirsiniz.</a:t>
            </a:r>
          </a:p>
          <a:p>
            <a:pPr algn="ctr"/>
            <a:endParaRPr lang="tr-TR" sz="2000" b="1" dirty="0">
              <a:solidFill>
                <a:schemeClr val="tx2"/>
              </a:solidFill>
            </a:endParaRPr>
          </a:p>
          <a:p>
            <a:pPr algn="ctr"/>
            <a:r>
              <a:rPr lang="tr-TR" sz="1800" b="1" u="sng" dirty="0">
                <a:solidFill>
                  <a:srgbClr val="FF0000"/>
                </a:solidFill>
              </a:rPr>
              <a:t>NOT:</a:t>
            </a:r>
            <a:r>
              <a:rPr lang="tr-TR" sz="1800" b="1" dirty="0">
                <a:solidFill>
                  <a:srgbClr val="FF0000"/>
                </a:solidFill>
              </a:rPr>
              <a:t>  </a:t>
            </a:r>
            <a:r>
              <a:rPr lang="tr-TR" sz="1800" b="1" dirty="0">
                <a:solidFill>
                  <a:schemeClr val="tx2"/>
                </a:solidFill>
              </a:rPr>
              <a:t>Bazı veri tabanlarını kullanabilmek için ayrıca kayıt olmak da gerekebilir. </a:t>
            </a:r>
          </a:p>
          <a:p>
            <a:pPr algn="ctr"/>
            <a:r>
              <a:rPr lang="tr-TR" sz="1800" b="1" u="sng" dirty="0">
                <a:solidFill>
                  <a:srgbClr val="FF0000"/>
                </a:solidFill>
              </a:rPr>
              <a:t>ÖRN:</a:t>
            </a:r>
            <a:r>
              <a:rPr lang="tr-TR" sz="1800" b="1" dirty="0">
                <a:solidFill>
                  <a:schemeClr val="tx2"/>
                </a:solidFill>
              </a:rPr>
              <a:t> AYEUM, </a:t>
            </a:r>
            <a:r>
              <a:rPr lang="tr-TR" sz="1800" b="1" dirty="0" err="1">
                <a:solidFill>
                  <a:schemeClr val="tx2"/>
                </a:solidFill>
              </a:rPr>
              <a:t>Clinical</a:t>
            </a:r>
            <a:r>
              <a:rPr lang="tr-TR" sz="1800" b="1" dirty="0">
                <a:solidFill>
                  <a:schemeClr val="tx2"/>
                </a:solidFill>
              </a:rPr>
              <a:t> </a:t>
            </a:r>
            <a:r>
              <a:rPr lang="tr-TR" sz="1800" b="1" dirty="0" err="1">
                <a:solidFill>
                  <a:schemeClr val="tx2"/>
                </a:solidFill>
              </a:rPr>
              <a:t>Key</a:t>
            </a:r>
            <a:r>
              <a:rPr lang="tr-TR" sz="1800" b="1" dirty="0">
                <a:solidFill>
                  <a:schemeClr val="tx2"/>
                </a:solidFill>
              </a:rPr>
              <a:t>, </a:t>
            </a:r>
            <a:r>
              <a:rPr lang="tr-TR" sz="1800" b="1" dirty="0" err="1">
                <a:solidFill>
                  <a:schemeClr val="tx2"/>
                </a:solidFill>
              </a:rPr>
              <a:t>InCites</a:t>
            </a:r>
            <a:r>
              <a:rPr lang="tr-TR" sz="1800" b="1" dirty="0">
                <a:solidFill>
                  <a:schemeClr val="tx2"/>
                </a:solidFill>
              </a:rPr>
              <a:t>, </a:t>
            </a:r>
            <a:r>
              <a:rPr lang="tr-TR" sz="1800" b="1" dirty="0" err="1">
                <a:solidFill>
                  <a:schemeClr val="tx2"/>
                </a:solidFill>
              </a:rPr>
              <a:t>Reaxys</a:t>
            </a:r>
            <a:r>
              <a:rPr lang="tr-TR" sz="1800" b="1" dirty="0">
                <a:solidFill>
                  <a:schemeClr val="tx2"/>
                </a:solidFill>
              </a:rPr>
              <a:t>, </a:t>
            </a:r>
            <a:r>
              <a:rPr lang="tr-TR" sz="1800" b="1" dirty="0" err="1">
                <a:solidFill>
                  <a:schemeClr val="tx2"/>
                </a:solidFill>
              </a:rPr>
              <a:t>Turcademy</a:t>
            </a:r>
            <a:r>
              <a:rPr lang="tr-TR" sz="1800" b="1" dirty="0">
                <a:solidFill>
                  <a:schemeClr val="tx2"/>
                </a:solidFill>
              </a:rPr>
              <a:t> , </a:t>
            </a:r>
            <a:r>
              <a:rPr lang="tr-TR" sz="1800" b="1" dirty="0" err="1">
                <a:solidFill>
                  <a:schemeClr val="tx2"/>
                </a:solidFill>
              </a:rPr>
              <a:t>UpToDate</a:t>
            </a:r>
            <a:r>
              <a:rPr lang="tr-TR" sz="1800" b="1" dirty="0">
                <a:solidFill>
                  <a:schemeClr val="tx2"/>
                </a:solidFill>
              </a:rPr>
              <a:t>  </a:t>
            </a:r>
            <a:endParaRPr lang="tr-TR" sz="2000" b="1" dirty="0">
              <a:solidFill>
                <a:schemeClr val="tx2"/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F4EEA7B-5C6F-B316-7E5B-0A27ECA07133}"/>
              </a:ext>
            </a:extLst>
          </p:cNvPr>
          <p:cNvSpPr/>
          <p:nvPr/>
        </p:nvSpPr>
        <p:spPr>
          <a:xfrm>
            <a:off x="6094412" y="5229200"/>
            <a:ext cx="1224136" cy="360040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51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Hesabı-İşlemler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B5FD4BE-1402-3868-3C85-81D78079D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5" y="1701800"/>
            <a:ext cx="7152641" cy="4470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A25D993E-FBD3-C9F7-4C10-DAE57FFD9E5E}"/>
              </a:ext>
            </a:extLst>
          </p:cNvPr>
          <p:cNvSpPr/>
          <p:nvPr/>
        </p:nvSpPr>
        <p:spPr>
          <a:xfrm>
            <a:off x="7666745" y="2569028"/>
            <a:ext cx="3770839" cy="2625377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43300" lvl="7" indent="-342900" algn="ctr">
              <a:buFont typeface="Wingdings" panose="05000000000000000000" pitchFamily="2" charset="2"/>
              <a:buChar char="v"/>
            </a:pPr>
            <a:endParaRPr lang="tr-TR" sz="2400" b="1" dirty="0">
              <a:solidFill>
                <a:schemeClr val="tx2"/>
              </a:solidFill>
            </a:endParaRPr>
          </a:p>
          <a:p>
            <a:pPr algn="ctr"/>
            <a:r>
              <a:rPr lang="tr-TR" sz="2400" b="1" dirty="0">
                <a:solidFill>
                  <a:schemeClr val="tx2"/>
                </a:solidFill>
              </a:rPr>
              <a:t>Kütüphane Hesabı ile 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Süre Uzatma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Kitap Ayırtma</a:t>
            </a:r>
          </a:p>
          <a:p>
            <a:pPr algn="ctr"/>
            <a:r>
              <a:rPr lang="tr-TR" sz="2400" b="1" dirty="0">
                <a:solidFill>
                  <a:srgbClr val="FF0000"/>
                </a:solidFill>
              </a:rPr>
              <a:t>Eser İstek</a:t>
            </a:r>
          </a:p>
          <a:p>
            <a:pPr algn="ctr"/>
            <a:r>
              <a:rPr lang="tr-TR" sz="2400" b="1" dirty="0">
                <a:solidFill>
                  <a:schemeClr val="tx2"/>
                </a:solidFill>
              </a:rPr>
              <a:t>işlemleri yapılabilir.</a:t>
            </a:r>
          </a:p>
          <a:p>
            <a:pPr algn="ctr"/>
            <a:endParaRPr lang="tr-TR" sz="2400" b="1" dirty="0">
              <a:solidFill>
                <a:schemeClr val="tx2"/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0B166E91-10D7-C478-5123-84CE77501FF7}"/>
              </a:ext>
            </a:extLst>
          </p:cNvPr>
          <p:cNvSpPr/>
          <p:nvPr/>
        </p:nvSpPr>
        <p:spPr>
          <a:xfrm>
            <a:off x="2626533" y="2665599"/>
            <a:ext cx="1969263" cy="2131553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527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57E44F-699B-6EA9-6DC4-2B63DF570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6DAE92-4830-C7DC-BA6A-E86B056CD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/>
          <a:p>
            <a:pPr marL="0" indent="0" eaLnBrk="1" hangingPunct="1"/>
            <a:endParaRPr lang="tr-TR" altLang="tr-TR" b="1" u="sng" dirty="0"/>
          </a:p>
          <a:p>
            <a:pPr marL="0" indent="0" eaLnBrk="1" hangingPunct="1"/>
            <a:endParaRPr lang="tr-TR" altLang="tr-TR" b="1" u="sng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tr-TR" altLang="tr-TR" b="1" dirty="0">
                <a:solidFill>
                  <a:srgbClr val="FB5939"/>
                </a:solidFill>
              </a:rPr>
              <a:t>Kütüphane üyeliği </a:t>
            </a:r>
            <a:r>
              <a:rPr lang="tr-TR" altLang="tr-TR" b="1" dirty="0">
                <a:solidFill>
                  <a:schemeClr val="tx2"/>
                </a:solidFill>
              </a:rPr>
              <a:t>üniversiteye kayıtla birlikte otomatik olarak yapılır.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altLang="tr-TR" b="1" dirty="0">
                <a:solidFill>
                  <a:schemeClr val="tx2"/>
                </a:solidFill>
              </a:rPr>
              <a:t>Kütüphanemiz </a:t>
            </a:r>
            <a:r>
              <a:rPr lang="tr-TR" b="1" kern="1200" dirty="0">
                <a:solidFill>
                  <a:srgbClr val="FB593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10.000 m</a:t>
            </a:r>
            <a:r>
              <a:rPr lang="tr-TR" b="1" kern="1200" baseline="30000" dirty="0">
                <a:solidFill>
                  <a:srgbClr val="FB593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b="1" kern="1200" dirty="0">
                <a:solidFill>
                  <a:srgbClr val="FB5939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lik</a:t>
            </a:r>
            <a:r>
              <a:rPr lang="tr-TR" kern="100" dirty="0">
                <a:solidFill>
                  <a:srgbClr val="FB5939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solidFill>
                  <a:schemeClr val="tx2"/>
                </a:solidFill>
              </a:rPr>
              <a:t>alanda aynı anda </a:t>
            </a:r>
            <a:r>
              <a:rPr lang="tr-TR" b="1" dirty="0">
                <a:solidFill>
                  <a:srgbClr val="FB5939"/>
                </a:solidFill>
              </a:rPr>
              <a:t>1.500</a:t>
            </a:r>
            <a:r>
              <a:rPr lang="tr-TR" b="1" dirty="0"/>
              <a:t> </a:t>
            </a:r>
            <a:r>
              <a:rPr lang="tr-TR" b="1" dirty="0">
                <a:solidFill>
                  <a:schemeClr val="tx2"/>
                </a:solidFill>
              </a:rPr>
              <a:t>kişiye </a:t>
            </a:r>
            <a:r>
              <a:rPr lang="tr-TR" b="1" dirty="0">
                <a:solidFill>
                  <a:srgbClr val="FB5939"/>
                </a:solidFill>
              </a:rPr>
              <a:t>7/24</a:t>
            </a:r>
            <a:r>
              <a:rPr lang="tr-TR" b="1" dirty="0">
                <a:solidFill>
                  <a:schemeClr val="tx2"/>
                </a:solidFill>
              </a:rPr>
              <a:t> hizmet vermektedir.</a:t>
            </a:r>
            <a:endParaRPr lang="tr-TR" altLang="tr-TR" b="1" dirty="0">
              <a:solidFill>
                <a:schemeClr val="tx2"/>
              </a:solidFill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DA8B2A-914F-905D-B875-F7CA76CC92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59" y="2083029"/>
            <a:ext cx="4977104" cy="37079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 Hesabı-Ayırtma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6BEA6B9-2C5F-8A52-8C39-9C88B66D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595710"/>
            <a:ext cx="9382125" cy="3129433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145ADFA1-4E82-DDC1-552C-E6C09A160634}"/>
              </a:ext>
            </a:extLst>
          </p:cNvPr>
          <p:cNvSpPr/>
          <p:nvPr/>
        </p:nvSpPr>
        <p:spPr>
          <a:xfrm>
            <a:off x="3286101" y="4077072"/>
            <a:ext cx="1656184" cy="360040"/>
          </a:xfrm>
          <a:prstGeom prst="rect">
            <a:avLst/>
          </a:prstGeom>
          <a:noFill/>
          <a:ln w="57150">
            <a:solidFill>
              <a:srgbClr val="FB5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EA00CA0-394F-6CC8-79AA-EE3AE7B032C1}"/>
              </a:ext>
            </a:extLst>
          </p:cNvPr>
          <p:cNvSpPr/>
          <p:nvPr/>
        </p:nvSpPr>
        <p:spPr>
          <a:xfrm>
            <a:off x="8110636" y="2636912"/>
            <a:ext cx="3770839" cy="2625377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2"/>
                </a:solidFill>
              </a:rPr>
              <a:t>Katalog </a:t>
            </a:r>
            <a:r>
              <a:rPr lang="tr-TR" sz="2400" b="1" dirty="0" err="1">
                <a:solidFill>
                  <a:schemeClr val="tx2"/>
                </a:solidFill>
              </a:rPr>
              <a:t>Tarama’da</a:t>
            </a:r>
            <a:r>
              <a:rPr lang="tr-TR" sz="2400" b="1" dirty="0">
                <a:solidFill>
                  <a:schemeClr val="tx2"/>
                </a:solidFill>
              </a:rPr>
              <a:t> bulunan kitapların </a:t>
            </a:r>
            <a:r>
              <a:rPr lang="tr-TR" b="1" dirty="0">
                <a:solidFill>
                  <a:srgbClr val="FF0000"/>
                </a:solidFill>
              </a:rPr>
              <a:t>iade tarihi </a:t>
            </a:r>
            <a:r>
              <a:rPr lang="tr-TR" sz="2400" b="1" dirty="0">
                <a:solidFill>
                  <a:schemeClr val="tx2"/>
                </a:solidFill>
              </a:rPr>
              <a:t>yazanları oturum </a:t>
            </a:r>
            <a:r>
              <a:rPr lang="tr-TR" b="1" dirty="0">
                <a:solidFill>
                  <a:schemeClr val="tx2"/>
                </a:solidFill>
              </a:rPr>
              <a:t>açılarak</a:t>
            </a:r>
            <a:r>
              <a:rPr lang="tr-TR" b="1" dirty="0">
                <a:solidFill>
                  <a:srgbClr val="FF0000"/>
                </a:solidFill>
              </a:rPr>
              <a:t> ayırt </a:t>
            </a:r>
            <a:r>
              <a:rPr lang="tr-TR" sz="2400" b="1" dirty="0">
                <a:solidFill>
                  <a:schemeClr val="tx2"/>
                </a:solidFill>
              </a:rPr>
              <a:t>edilebilir.  </a:t>
            </a:r>
          </a:p>
          <a:p>
            <a:pPr algn="ctr"/>
            <a:endParaRPr lang="tr-T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Bunları Biliyor Musunuz?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D008C78-4014-47BF-A1F5-95B3D9FE6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SELF-CHECK </a:t>
            </a:r>
            <a:br>
              <a:rPr lang="tr-TR" b="1" dirty="0">
                <a:solidFill>
                  <a:schemeClr val="tx2"/>
                </a:solidFill>
              </a:rPr>
            </a:br>
            <a:r>
              <a:rPr lang="tr-TR" b="1" dirty="0">
                <a:solidFill>
                  <a:schemeClr val="tx2"/>
                </a:solidFill>
              </a:rPr>
              <a:t>(Kitap ödünç alma-verme makinası)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Bilgisayar Ödünç Alma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Cep Kütüphanem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Kampüs Dışı Erişim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Kütüphane Eğitimleri</a:t>
            </a:r>
          </a:p>
          <a:p>
            <a:pPr marL="0" indent="0"/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0204721-C9F1-568E-CA30-243168649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59" y="2275891"/>
            <a:ext cx="4977104" cy="3322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100" b="1" dirty="0"/>
              <a:t>SELF-CHECK</a:t>
            </a:r>
            <a:br>
              <a:rPr lang="tr-TR" sz="4100" b="1" dirty="0"/>
            </a:br>
            <a:r>
              <a:rPr lang="tr-TR" sz="4100" b="1" dirty="0"/>
              <a:t>(Kitap ödünç alma-verme  makinası)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3387D86-0CDC-1F95-0E6A-FBD567CC1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979"/>
          <a:stretch/>
        </p:blipFill>
        <p:spPr>
          <a:xfrm>
            <a:off x="1117309" y="1628800"/>
            <a:ext cx="4977104" cy="4470400"/>
          </a:xfrm>
          <a:prstGeom prst="rect">
            <a:avLst/>
          </a:prstGeom>
          <a:noFill/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D008C78-4014-47BF-A1F5-95B3D9FE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2484" y="1701800"/>
            <a:ext cx="4977104" cy="5080000"/>
          </a:xfrm>
        </p:spPr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Ödünç alma  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İade etme  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Süre uzatma </a:t>
            </a:r>
            <a:r>
              <a:rPr lang="tr-TR" sz="2000" b="1" dirty="0">
                <a:solidFill>
                  <a:srgbClr val="FB5939"/>
                </a:solidFill>
              </a:rPr>
              <a:t>işlemleri yapılabilir.</a:t>
            </a:r>
          </a:p>
          <a:p>
            <a:pPr marL="0" indent="0">
              <a:lnSpc>
                <a:spcPct val="105000"/>
              </a:lnSpc>
              <a:buNone/>
              <a:defRPr/>
            </a:pPr>
            <a:r>
              <a:rPr lang="tr-TR" sz="2000" b="1" dirty="0">
                <a:solidFill>
                  <a:schemeClr val="tx2"/>
                </a:solidFill>
              </a:rPr>
              <a:t>Bunun için sadece;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Üye kodu alanına </a:t>
            </a:r>
            <a:r>
              <a:rPr lang="tr-TR" sz="2000" b="1" dirty="0">
                <a:solidFill>
                  <a:srgbClr val="FB5939"/>
                </a:solidFill>
              </a:rPr>
              <a:t>TC. numarası/Öğrenci numarası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Şifre alanına </a:t>
            </a:r>
            <a:r>
              <a:rPr lang="tr-TR" sz="2000" b="1" dirty="0">
                <a:solidFill>
                  <a:srgbClr val="FB5939"/>
                </a:solidFill>
              </a:rPr>
              <a:t>Kütüphane hesabınızla </a:t>
            </a:r>
            <a:r>
              <a:rPr lang="tr-TR" sz="2000" b="1" dirty="0">
                <a:solidFill>
                  <a:schemeClr val="tx2"/>
                </a:solidFill>
              </a:rPr>
              <a:t>belirlediğiniz şifrenin yazılması gerekmektedir.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r>
              <a:rPr lang="tr-TR" sz="2000" b="1" dirty="0">
                <a:solidFill>
                  <a:schemeClr val="tx2"/>
                </a:solidFill>
              </a:rPr>
              <a:t>Ayrıca TC Kimlik kartınızı okutarak da sisteme giriş yapabilirsiniz.</a:t>
            </a: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endParaRPr lang="tr-TR" sz="2000" b="1" dirty="0">
              <a:solidFill>
                <a:schemeClr val="tx2"/>
              </a:solidFill>
            </a:endParaRPr>
          </a:p>
          <a:p>
            <a:pPr>
              <a:lnSpc>
                <a:spcPct val="105000"/>
              </a:lnSpc>
              <a:buFont typeface="Wingdings" panose="05000000000000000000" pitchFamily="2" charset="2"/>
              <a:buChar char="§"/>
              <a:defRPr/>
            </a:pPr>
            <a:endParaRPr lang="tr-TR" b="1" dirty="0">
              <a:solidFill>
                <a:schemeClr val="tx2"/>
              </a:solidFill>
            </a:endParaRPr>
          </a:p>
          <a:p>
            <a:pPr marL="0" indent="0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60276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Tarayıcı</a:t>
            </a:r>
            <a:endParaRPr lang="tr-TR" sz="1600" b="1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D008C78-4014-47BF-A1F5-95B3D9FE6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828" y="2387600"/>
            <a:ext cx="4977104" cy="44704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tr-TR" altLang="tr-TR" b="1" dirty="0">
                <a:solidFill>
                  <a:schemeClr val="tx2"/>
                </a:solidFill>
              </a:rPr>
              <a:t>Kitap ve dergilerin </a:t>
            </a:r>
            <a:r>
              <a:rPr lang="tr-TR" altLang="tr-TR" b="1" dirty="0">
                <a:solidFill>
                  <a:srgbClr val="FB5939"/>
                </a:solidFill>
              </a:rPr>
              <a:t>sınırlı sayıda </a:t>
            </a:r>
            <a:r>
              <a:rPr lang="tr-TR" altLang="tr-TR" b="1" dirty="0">
                <a:solidFill>
                  <a:schemeClr val="tx2"/>
                </a:solidFill>
              </a:rPr>
              <a:t>sayfa aralıkları  taratılıp </a:t>
            </a:r>
            <a:r>
              <a:rPr lang="tr-TR" altLang="tr-TR" b="1" dirty="0">
                <a:solidFill>
                  <a:srgbClr val="FB5939"/>
                </a:solidFill>
              </a:rPr>
              <a:t>USB belleğe </a:t>
            </a:r>
            <a:r>
              <a:rPr lang="tr-TR" altLang="tr-TR" b="1" dirty="0">
                <a:solidFill>
                  <a:schemeClr val="tx2"/>
                </a:solidFill>
              </a:rPr>
              <a:t>alınabilir.</a:t>
            </a:r>
          </a:p>
          <a:p>
            <a:pPr>
              <a:lnSpc>
                <a:spcPct val="85000"/>
              </a:lnSpc>
              <a:buFont typeface="Wingdings" panose="05000000000000000000" pitchFamily="2" charset="2"/>
              <a:buChar char="§"/>
              <a:defRPr/>
            </a:pPr>
            <a:r>
              <a:rPr lang="tr-TR" b="1" dirty="0">
                <a:solidFill>
                  <a:schemeClr val="tx2"/>
                </a:solidFill>
              </a:rPr>
              <a:t>Telif Hakları nedeniyle kitabın tamamının fotokopisi alınamamaktadır.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BB05CCE-CC96-658F-0479-882F8D111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1628800"/>
            <a:ext cx="3823689" cy="3803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3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Bilgisayar Ödünç Verme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247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71625" indent="-1143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tr-TR" sz="9600" b="1" dirty="0">
                <a:solidFill>
                  <a:schemeClr val="tx2"/>
                </a:solidFill>
              </a:rPr>
              <a:t>Hafta içi </a:t>
            </a:r>
            <a:r>
              <a:rPr lang="tr-TR" sz="9600" b="1" dirty="0">
                <a:solidFill>
                  <a:srgbClr val="FB5939"/>
                </a:solidFill>
              </a:rPr>
              <a:t>8.30 – 17.30 </a:t>
            </a:r>
            <a:r>
              <a:rPr lang="tr-TR" sz="9600" b="1" dirty="0">
                <a:solidFill>
                  <a:schemeClr val="tx2"/>
                </a:solidFill>
              </a:rPr>
              <a:t>saatleri arasında bilgisayar ödünç verilmektedir. </a:t>
            </a:r>
          </a:p>
          <a:p>
            <a:pPr marL="1571625" indent="-11430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tr-TR" sz="9600" b="1" dirty="0">
                <a:solidFill>
                  <a:srgbClr val="FB5939"/>
                </a:solidFill>
              </a:rPr>
              <a:t>422</a:t>
            </a:r>
            <a:r>
              <a:rPr lang="tr-TR" sz="9600" b="1" dirty="0">
                <a:solidFill>
                  <a:schemeClr val="tx2"/>
                </a:solidFill>
              </a:rPr>
              <a:t> adet ödünç verilebilir dizüstü bilgisayar bulunmaktadır.</a:t>
            </a:r>
          </a:p>
          <a:p>
            <a:pPr marL="428625" indent="0">
              <a:buNone/>
            </a:pPr>
            <a:endParaRPr lang="tr-TR" sz="2400" b="1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marL="200025" indent="0">
              <a:buNone/>
            </a:pPr>
            <a:r>
              <a:rPr lang="tr-TR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    </a:t>
            </a:r>
            <a:endParaRPr lang="tr-TR" sz="2400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9912B48C-CB09-F9B6-7425-5AA1AA129034}"/>
              </a:ext>
            </a:extLst>
          </p:cNvPr>
          <p:cNvSpPr/>
          <p:nvPr/>
        </p:nvSpPr>
        <p:spPr>
          <a:xfrm>
            <a:off x="5086300" y="5059636"/>
            <a:ext cx="6480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1525" indent="-342900" defTabSz="9144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rgbClr val="FB5939"/>
                </a:solidFill>
              </a:rPr>
              <a:t>Yılda bir kere bir ay </a:t>
            </a:r>
            <a:r>
              <a:rPr lang="tr-TR" b="1" dirty="0">
                <a:solidFill>
                  <a:schemeClr val="tx2"/>
                </a:solidFill>
              </a:rPr>
              <a:t>süreyle alınabilir.         </a:t>
            </a:r>
          </a:p>
          <a:p>
            <a:pPr marL="657225" indent="-457200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rgbClr val="FB5939"/>
                </a:solidFill>
              </a:rPr>
              <a:t>Yalnızca öğrenciler için geçerlidir.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AD0390A-4A7D-F29F-6130-238C7522C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974056"/>
            <a:ext cx="4636188" cy="2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9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Kampüs Dışı Erişim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348880"/>
            <a:ext cx="6480720" cy="247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buFont typeface="Wingdings" panose="05000000000000000000" pitchFamily="2" charset="2"/>
              <a:buChar char="§"/>
              <a:defRPr/>
            </a:pPr>
            <a:r>
              <a:rPr lang="tr-TR" sz="9600" b="1" dirty="0">
                <a:solidFill>
                  <a:schemeClr val="tx2"/>
                </a:solidFill>
              </a:rPr>
              <a:t>Kütüphanemizin </a:t>
            </a:r>
            <a:br>
              <a:rPr lang="tr-TR" sz="9600" b="1" dirty="0">
                <a:solidFill>
                  <a:schemeClr val="tx2"/>
                </a:solidFill>
              </a:rPr>
            </a:br>
            <a:r>
              <a:rPr lang="tr-TR" sz="9600" b="1" dirty="0">
                <a:solidFill>
                  <a:schemeClr val="tx2"/>
                </a:solidFill>
              </a:rPr>
              <a:t>elektronik kaynaklarına</a:t>
            </a:r>
            <a:br>
              <a:rPr lang="tr-TR" sz="9600" b="1" dirty="0">
                <a:solidFill>
                  <a:schemeClr val="tx2"/>
                </a:solidFill>
              </a:rPr>
            </a:br>
            <a:r>
              <a:rPr lang="tr-TR" sz="9600" b="1" dirty="0">
                <a:solidFill>
                  <a:srgbClr val="FB5939"/>
                </a:solidFill>
              </a:rPr>
              <a:t>kütüphane hesabınız ve şifre </a:t>
            </a:r>
            <a:r>
              <a:rPr lang="tr-TR" sz="9600" b="1" dirty="0">
                <a:solidFill>
                  <a:schemeClr val="tx2"/>
                </a:solidFill>
              </a:rPr>
              <a:t>ile her yerden erişim sağlanabilir.</a:t>
            </a:r>
            <a:br>
              <a:rPr lang="tr-TR" sz="9600" b="1" dirty="0">
                <a:solidFill>
                  <a:schemeClr val="tx2"/>
                </a:solidFill>
              </a:rPr>
            </a:br>
            <a:endParaRPr lang="tr-TR" sz="9600" b="1" dirty="0">
              <a:solidFill>
                <a:schemeClr val="tx2"/>
              </a:solidFill>
            </a:endParaRPr>
          </a:p>
          <a:p>
            <a:pPr defTabSz="914126">
              <a:buFont typeface="Wingdings" panose="05000000000000000000" pitchFamily="2" charset="2"/>
              <a:buChar char="§"/>
              <a:defRPr/>
            </a:pPr>
            <a:r>
              <a:rPr lang="tr-TR" sz="9600" b="1" dirty="0">
                <a:solidFill>
                  <a:schemeClr val="tx2"/>
                </a:solidFill>
              </a:rPr>
              <a:t>Detaylı bilgi için </a:t>
            </a:r>
            <a:r>
              <a:rPr lang="tr-TR" sz="9600" b="1" dirty="0">
                <a:solidFill>
                  <a:srgbClr val="FB5939"/>
                </a:solidFill>
              </a:rPr>
              <a:t>w3.sakarya.edu.tr/</a:t>
            </a:r>
            <a:r>
              <a:rPr lang="tr-TR" sz="9600" b="1" dirty="0" err="1">
                <a:solidFill>
                  <a:srgbClr val="FB5939"/>
                </a:solidFill>
              </a:rPr>
              <a:t>vetisbt</a:t>
            </a:r>
            <a:r>
              <a:rPr lang="tr-TR" sz="9600" b="1" dirty="0">
                <a:solidFill>
                  <a:srgbClr val="FB5939"/>
                </a:solidFill>
              </a:rPr>
              <a:t>/</a:t>
            </a:r>
            <a:br>
              <a:rPr lang="tr-TR" sz="9600" b="1" dirty="0">
                <a:solidFill>
                  <a:srgbClr val="FB5939"/>
                </a:solidFill>
              </a:rPr>
            </a:br>
            <a:r>
              <a:rPr lang="tr-TR" sz="9600" b="1" dirty="0">
                <a:solidFill>
                  <a:schemeClr val="tx2"/>
                </a:solidFill>
              </a:rPr>
              <a:t>adresini ziyaret edebilirsiniz.</a:t>
            </a:r>
          </a:p>
          <a:p>
            <a:pPr marL="428625" indent="0">
              <a:buNone/>
            </a:pPr>
            <a:endParaRPr lang="tr-TR" sz="2400" b="1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marL="200025" indent="0">
              <a:buNone/>
            </a:pPr>
            <a:r>
              <a:rPr lang="tr-TR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    </a:t>
            </a:r>
            <a:endParaRPr lang="tr-TR" sz="2400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D441A9-34E5-C9CD-85AA-77C637F9E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876" y="1766315"/>
            <a:ext cx="3911404" cy="478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sim 3" descr="kalıp, desen, düzen, kare, simetri, bakışım, piksel içeren bir resim&#10;&#10;Açıklama otomatik olarak oluşturuldu">
            <a:extLst>
              <a:ext uri="{FF2B5EF4-FFF2-40B4-BE49-F238E27FC236}">
                <a16:creationId xmlns:a16="http://schemas.microsoft.com/office/drawing/2014/main" id="{FCE8455C-7744-BCD1-189B-1F412C300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5025441"/>
            <a:ext cx="1556792" cy="1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Cep Kütüphanem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326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buFont typeface="Wingdings" panose="05000000000000000000" pitchFamily="2" charset="2"/>
              <a:buChar char="§"/>
              <a:defRPr/>
            </a:pPr>
            <a:r>
              <a:rPr lang="tr-TR" sz="2400" b="1" dirty="0">
                <a:solidFill>
                  <a:schemeClr val="tx2"/>
                </a:solidFill>
              </a:rPr>
              <a:t>Play </a:t>
            </a:r>
            <a:r>
              <a:rPr lang="tr-TR" sz="2400" b="1" dirty="0" err="1">
                <a:solidFill>
                  <a:schemeClr val="tx2"/>
                </a:solidFill>
              </a:rPr>
              <a:t>Store</a:t>
            </a:r>
            <a:r>
              <a:rPr lang="tr-TR" sz="2400" b="1" dirty="0">
                <a:solidFill>
                  <a:schemeClr val="tx2"/>
                </a:solidFill>
              </a:rPr>
              <a:t> veya </a:t>
            </a:r>
            <a:r>
              <a:rPr lang="tr-TR" sz="2400" b="1" dirty="0" err="1">
                <a:solidFill>
                  <a:schemeClr val="tx2"/>
                </a:solidFill>
              </a:rPr>
              <a:t>App</a:t>
            </a:r>
            <a:r>
              <a:rPr lang="tr-TR" sz="2400" b="1" dirty="0">
                <a:solidFill>
                  <a:schemeClr val="tx2"/>
                </a:solidFill>
              </a:rPr>
              <a:t> </a:t>
            </a:r>
            <a:r>
              <a:rPr lang="tr-TR" sz="2400" b="1" dirty="0" err="1">
                <a:solidFill>
                  <a:schemeClr val="tx2"/>
                </a:solidFill>
              </a:rPr>
              <a:t>Store</a:t>
            </a:r>
            <a:r>
              <a:rPr lang="tr-TR" sz="2400" b="1" dirty="0">
                <a:solidFill>
                  <a:schemeClr val="tx2"/>
                </a:solidFill>
              </a:rPr>
              <a:t>’ dan indirilen bu uygulama ile kütüphane hesabına her yerden erişilebilir.</a:t>
            </a:r>
          </a:p>
          <a:p>
            <a:pPr marL="457200" indent="-457200" defTabSz="914126">
              <a:buFont typeface="Wingdings" panose="05000000000000000000" pitchFamily="2" charset="2"/>
              <a:buChar char="ü"/>
              <a:defRPr/>
            </a:pPr>
            <a:r>
              <a:rPr lang="tr-TR" sz="2400" b="1" dirty="0">
                <a:solidFill>
                  <a:srgbClr val="FB5939"/>
                </a:solidFill>
              </a:rPr>
              <a:t>Katalog Tarama</a:t>
            </a:r>
          </a:p>
          <a:p>
            <a:pPr marL="457200" indent="-457200" defTabSz="914126">
              <a:buFont typeface="Wingdings" panose="05000000000000000000" pitchFamily="2" charset="2"/>
              <a:buChar char="ü"/>
              <a:defRPr/>
            </a:pPr>
            <a:r>
              <a:rPr lang="tr-TR" sz="2400" b="1" dirty="0">
                <a:solidFill>
                  <a:srgbClr val="FB5939"/>
                </a:solidFill>
              </a:rPr>
              <a:t>Kitap Süresi Uzatma</a:t>
            </a:r>
          </a:p>
          <a:p>
            <a:pPr marL="457200" indent="-457200" defTabSz="914126">
              <a:buFont typeface="Wingdings" panose="05000000000000000000" pitchFamily="2" charset="2"/>
              <a:buChar char="ü"/>
              <a:defRPr/>
            </a:pPr>
            <a:r>
              <a:rPr lang="tr-TR" sz="2400" b="1" dirty="0">
                <a:solidFill>
                  <a:srgbClr val="FB5939"/>
                </a:solidFill>
              </a:rPr>
              <a:t>Kitap Ayırtma</a:t>
            </a:r>
          </a:p>
          <a:p>
            <a:pPr marL="0" indent="0" defTabSz="914126">
              <a:buNone/>
              <a:defRPr/>
            </a:pPr>
            <a:r>
              <a:rPr lang="tr-TR" sz="2400" b="1" dirty="0">
                <a:solidFill>
                  <a:schemeClr val="tx2"/>
                </a:solidFill>
              </a:rPr>
              <a:t>işlemleri yapılabilir.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EA2DF09-FBDF-3055-A0A9-377D72C3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49" y="1628800"/>
            <a:ext cx="3769744" cy="473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Kütüphane Eğitimleri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326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tr-TR" sz="1000" b="1" dirty="0"/>
          </a:p>
        </p:txBody>
      </p:sp>
      <p:sp>
        <p:nvSpPr>
          <p:cNvPr id="4" name="Alt Başlık 2">
            <a:extLst>
              <a:ext uri="{FF2B5EF4-FFF2-40B4-BE49-F238E27FC236}">
                <a16:creationId xmlns:a16="http://schemas.microsoft.com/office/drawing/2014/main" id="{6023B0FA-5CA0-6C02-1D1F-D7A03643114B}"/>
              </a:ext>
            </a:extLst>
          </p:cNvPr>
          <p:cNvSpPr txBox="1">
            <a:spLocks/>
          </p:cNvSpPr>
          <p:nvPr/>
        </p:nvSpPr>
        <p:spPr>
          <a:xfrm>
            <a:off x="5941389" y="2670471"/>
            <a:ext cx="5976664" cy="242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tr-TR" altLang="tr-TR" sz="2400" b="1" dirty="0">
                <a:solidFill>
                  <a:schemeClr val="tx2"/>
                </a:solidFill>
              </a:rPr>
              <a:t>Talep üzerine </a:t>
            </a:r>
            <a:r>
              <a:rPr lang="tr-TR" altLang="tr-TR" sz="2400" b="1" dirty="0">
                <a:solidFill>
                  <a:srgbClr val="FB5939"/>
                </a:solidFill>
              </a:rPr>
              <a:t>veri tabanı </a:t>
            </a:r>
            <a:br>
              <a:rPr lang="tr-TR" altLang="tr-TR" sz="2400" b="1" dirty="0">
                <a:solidFill>
                  <a:schemeClr val="accent2"/>
                </a:solidFill>
              </a:rPr>
            </a:br>
            <a:r>
              <a:rPr lang="tr-TR" altLang="tr-TR" sz="2400" b="1" dirty="0">
                <a:solidFill>
                  <a:schemeClr val="tx2"/>
                </a:solidFill>
              </a:rPr>
              <a:t>ve referans yönetim araçlarından </a:t>
            </a:r>
            <a:r>
              <a:rPr lang="tr-TR" altLang="tr-TR" sz="2400" b="1" dirty="0" err="1">
                <a:solidFill>
                  <a:srgbClr val="FB5939"/>
                </a:solidFill>
              </a:rPr>
              <a:t>Mendeley</a:t>
            </a:r>
            <a:r>
              <a:rPr lang="tr-TR" altLang="tr-TR" sz="2400" b="1" dirty="0">
                <a:solidFill>
                  <a:schemeClr val="tx2"/>
                </a:solidFill>
              </a:rPr>
              <a:t> </a:t>
            </a:r>
            <a:r>
              <a:rPr lang="tr-TR" altLang="tr-TR" sz="2400" b="1" dirty="0">
                <a:solidFill>
                  <a:srgbClr val="FB5939"/>
                </a:solidFill>
              </a:rPr>
              <a:t>eğitimleri </a:t>
            </a:r>
            <a:r>
              <a:rPr lang="tr-TR" altLang="tr-TR" sz="2400" b="1" dirty="0">
                <a:solidFill>
                  <a:schemeClr val="tx2"/>
                </a:solidFill>
              </a:rPr>
              <a:t>verilmektedir.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tr-TR" altLang="tr-TR" sz="2400" b="1" dirty="0">
                <a:solidFill>
                  <a:schemeClr val="tx2"/>
                </a:solidFill>
              </a:rPr>
              <a:t>Talep eden her öğrenci için ayrıca bireysel olarak da </a:t>
            </a:r>
            <a:r>
              <a:rPr lang="tr-TR" altLang="tr-TR" sz="2400" b="1" dirty="0">
                <a:solidFill>
                  <a:srgbClr val="FB5939"/>
                </a:solidFill>
              </a:rPr>
              <a:t>oryantasyon eğitimi </a:t>
            </a:r>
            <a:r>
              <a:rPr lang="tr-TR" altLang="tr-TR" sz="2400" b="1" dirty="0">
                <a:solidFill>
                  <a:schemeClr val="tx2"/>
                </a:solidFill>
              </a:rPr>
              <a:t>verilmektedir.</a:t>
            </a:r>
            <a:endParaRPr lang="tr-TR" altLang="tr-TR" sz="4000" b="1" dirty="0">
              <a:solidFill>
                <a:schemeClr val="tx2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9C6F2DF-7B33-796C-0F24-FF12E753C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797" y="1480321"/>
            <a:ext cx="4149305" cy="51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tr-TR" sz="4400" b="1" dirty="0"/>
              <a:t>Sosyal Medya</a:t>
            </a:r>
            <a:endParaRPr lang="tr-TR" sz="1600" b="1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3A861465-A947-76DC-5921-1B0DBD9E13A7}"/>
              </a:ext>
            </a:extLst>
          </p:cNvPr>
          <p:cNvSpPr txBox="1">
            <a:spLocks/>
          </p:cNvSpPr>
          <p:nvPr/>
        </p:nvSpPr>
        <p:spPr>
          <a:xfrm>
            <a:off x="5374332" y="2249184"/>
            <a:ext cx="6480720" cy="326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tr-TR" sz="1000" b="1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A3122564-8065-3C95-23B1-9DA2F9E49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054" y="769013"/>
            <a:ext cx="6074716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tr-TR" altLang="tr-TR" sz="4000" b="1" dirty="0">
              <a:solidFill>
                <a:srgbClr val="FF0000"/>
              </a:solidFill>
            </a:endParaRPr>
          </a:p>
          <a:p>
            <a:pPr algn="ctr" eaLnBrk="1" hangingPunct="1"/>
            <a:r>
              <a:rPr lang="tr-TR" altLang="tr-TR" sz="4000" b="1" dirty="0">
                <a:solidFill>
                  <a:schemeClr val="accent2"/>
                </a:solidFill>
              </a:rPr>
              <a:t>   </a:t>
            </a:r>
            <a:r>
              <a:rPr lang="tr-TR" altLang="tr-TR" sz="36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Bizi </a:t>
            </a:r>
          </a:p>
          <a:p>
            <a:pPr algn="ctr" eaLnBrk="1" hangingPunct="1"/>
            <a:r>
              <a:rPr lang="tr-TR" altLang="tr-TR" sz="3600" b="1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rPr>
              <a:t>    takip etmeyi unutmayın.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9CEBF187-B9A1-76FA-45C2-06CB33E2DE16}"/>
              </a:ext>
            </a:extLst>
          </p:cNvPr>
          <p:cNvSpPr/>
          <p:nvPr/>
        </p:nvSpPr>
        <p:spPr>
          <a:xfrm>
            <a:off x="835058" y="2852936"/>
            <a:ext cx="5253486" cy="3692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0A25ACA-6D84-64E3-BFB4-9174A91CB3F4}"/>
              </a:ext>
            </a:extLst>
          </p:cNvPr>
          <p:cNvSpPr/>
          <p:nvPr/>
        </p:nvSpPr>
        <p:spPr>
          <a:xfrm>
            <a:off x="6505027" y="2852936"/>
            <a:ext cx="5253486" cy="36921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89EAFF89-7109-D687-45BF-E49413D0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276600"/>
            <a:ext cx="811141" cy="81114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86EBA43-AB91-2CE4-1692-6AC592C7B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67" y="4614377"/>
            <a:ext cx="1255152" cy="109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A12D80C-5B80-7E9A-52A7-7D63D50E0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04" y="4635269"/>
            <a:ext cx="1254719" cy="9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52DD14F9-7C52-9B88-1084-61E4BD86BDD5}"/>
              </a:ext>
            </a:extLst>
          </p:cNvPr>
          <p:cNvSpPr txBox="1"/>
          <p:nvPr/>
        </p:nvSpPr>
        <p:spPr>
          <a:xfrm>
            <a:off x="2127061" y="5849182"/>
            <a:ext cx="609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657786"/>
                </a:solidFill>
                <a:hlinkClick r:id="rId5"/>
              </a:rPr>
              <a:t>@kutuphaneSAU</a:t>
            </a:r>
            <a:endParaRPr lang="tr-TR" sz="1800" b="1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1844A815-4816-B8EF-A5D1-1133CBCE7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0638" y="3514909"/>
            <a:ext cx="2470237" cy="153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D9C7E174-8562-718C-2663-9605D61607F7}"/>
              </a:ext>
            </a:extLst>
          </p:cNvPr>
          <p:cNvSpPr/>
          <p:nvPr/>
        </p:nvSpPr>
        <p:spPr>
          <a:xfrm>
            <a:off x="7102524" y="5781585"/>
            <a:ext cx="3706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rgbClr val="0563C1"/>
                </a:solidFill>
                <a:cs typeface="Segoe UI" panose="020B0502040204020203" pitchFamily="34" charset="0"/>
              </a:rPr>
              <a:t>SAÜ Merkez Kütüphane</a:t>
            </a:r>
          </a:p>
        </p:txBody>
      </p:sp>
    </p:spTree>
    <p:extLst>
      <p:ext uri="{BB962C8B-B14F-4D97-AF65-F5344CB8AC3E}">
        <p14:creationId xmlns:p14="http://schemas.microsoft.com/office/powerpoint/2010/main" val="23703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7828" y="476672"/>
            <a:ext cx="7008574" cy="5040560"/>
          </a:xfrm>
        </p:spPr>
        <p:txBody>
          <a:bodyPr rtlCol="0" anchor="t"/>
          <a:lstStyle/>
          <a:p>
            <a:pPr algn="ctr">
              <a:defRPr/>
            </a:pPr>
            <a:endParaRPr lang="tr-TR" sz="4400" b="1" dirty="0"/>
          </a:p>
          <a:p>
            <a:pPr algn="ctr">
              <a:defRPr/>
            </a:pPr>
            <a:endParaRPr lang="tr-TR" sz="4400" b="1" dirty="0"/>
          </a:p>
          <a:p>
            <a:pPr algn="ctr">
              <a:defRPr/>
            </a:pPr>
            <a:r>
              <a:rPr lang="tr-TR" sz="5400" b="1" dirty="0"/>
              <a:t>TEŞEKKÜRLER</a:t>
            </a:r>
            <a:endParaRPr lang="tr-TR" sz="2000" b="1" dirty="0"/>
          </a:p>
          <a:p>
            <a:pPr marL="457200" indent="-457200" rtl="0">
              <a:buFont typeface="Wingdings" panose="05000000000000000000" pitchFamily="2" charset="2"/>
              <a:buChar char="§"/>
            </a:pPr>
            <a:endParaRPr lang="tr-TR" dirty="0"/>
          </a:p>
          <a:p>
            <a:pPr marL="457200" indent="-457200" rtl="0">
              <a:buFont typeface="Wingdings" panose="05000000000000000000" pitchFamily="2" charset="2"/>
              <a:buChar char="§"/>
            </a:pPr>
            <a:endParaRPr lang="tr-TR" dirty="0"/>
          </a:p>
          <a:p>
            <a:pPr rtl="0"/>
            <a:endParaRPr lang="tr-TR" dirty="0"/>
          </a:p>
          <a:p>
            <a:pPr rtl="0"/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811A7C0-CA94-A406-EF5D-81F4AAB3426E}"/>
              </a:ext>
            </a:extLst>
          </p:cNvPr>
          <p:cNvSpPr txBox="1"/>
          <p:nvPr/>
        </p:nvSpPr>
        <p:spPr>
          <a:xfrm>
            <a:off x="1717692" y="3212976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tr-TR" b="1" dirty="0"/>
              <a:t>Sorularınızı/bilgi kaynaklarına erişim sorunlarınızı </a:t>
            </a:r>
            <a:r>
              <a:rPr lang="tr-TR" b="1" dirty="0">
                <a:hlinkClick r:id="rId2"/>
              </a:rPr>
              <a:t>kutuphane@sakarya.edu.tr</a:t>
            </a:r>
            <a:r>
              <a:rPr lang="tr-TR" b="1" dirty="0"/>
              <a:t>  </a:t>
            </a:r>
          </a:p>
          <a:p>
            <a:pPr marL="0" indent="0" algn="ctr">
              <a:buNone/>
            </a:pPr>
            <a:r>
              <a:rPr lang="tr-TR" b="1" dirty="0"/>
              <a:t>e-posta adresine gönderebilirsiniz.</a:t>
            </a: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40A904-267A-20B3-AD20-78856160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tr-TR" b="1" dirty="0"/>
              <a:t>Kütüphane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D99D1A-FD01-21D8-23A6-FDC33D7995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r="10630"/>
          <a:stretch/>
        </p:blipFill>
        <p:spPr>
          <a:xfrm>
            <a:off x="1117309" y="1701800"/>
            <a:ext cx="4977104" cy="4470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89897E-56EC-6CB8-150C-54F13A89C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altLang="tr-TR" b="1" u="sng" dirty="0">
                <a:solidFill>
                  <a:srgbClr val="FB5939"/>
                </a:solidFill>
              </a:rPr>
              <a:t>Birim Kütüphaneleri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altLang="tr-TR" b="1" dirty="0">
                <a:solidFill>
                  <a:schemeClr val="tx2"/>
                </a:solidFill>
              </a:rPr>
              <a:t>Eğitim Fakültesi Kütüphanesi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altLang="tr-TR" b="1" dirty="0">
                <a:solidFill>
                  <a:schemeClr val="tx2"/>
                </a:solidFill>
              </a:rPr>
              <a:t>İlahiyat Fakültesi Kütüphanesi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altLang="tr-TR" b="1" dirty="0">
                <a:solidFill>
                  <a:schemeClr val="tx2"/>
                </a:solidFill>
              </a:rPr>
              <a:t>Orta Doğu Enstitüsü Kütüphanesi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altLang="tr-TR" b="1" dirty="0">
                <a:solidFill>
                  <a:schemeClr val="tx2"/>
                </a:solidFill>
              </a:rPr>
              <a:t>Tıp Fakültesi Kütüphanesi  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altLang="tr-TR" b="1" dirty="0">
                <a:solidFill>
                  <a:schemeClr val="tx2"/>
                </a:solidFill>
              </a:rPr>
              <a:t>Sağlık Hizmetleri MYO Kütüphanesi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76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CC6C62-5EC7-6C7C-718C-06F7179A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/>
              <a:t>Kütüphane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DB812D-D3B3-EC55-680E-2D059EB54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72" y="4751137"/>
            <a:ext cx="2248245" cy="182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914464D-D3B0-9CF4-B3E8-46A3753CBA50}"/>
              </a:ext>
            </a:extLst>
          </p:cNvPr>
          <p:cNvSpPr txBox="1"/>
          <p:nvPr/>
        </p:nvSpPr>
        <p:spPr>
          <a:xfrm>
            <a:off x="1181868" y="1579845"/>
            <a:ext cx="10601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r-TR" altLang="tr-TR" sz="2400" b="1" dirty="0">
                <a:solidFill>
                  <a:schemeClr val="tx2"/>
                </a:solidFill>
              </a:rPr>
              <a:t> Zemin katında </a:t>
            </a:r>
            <a:r>
              <a:rPr lang="tr-TR" altLang="tr-TR" b="1" dirty="0">
                <a:solidFill>
                  <a:srgbClr val="FB5939"/>
                </a:solidFill>
              </a:rPr>
              <a:t>S</a:t>
            </a:r>
            <a:r>
              <a:rPr lang="tr-TR" altLang="tr-TR" sz="2400" b="1" dirty="0">
                <a:solidFill>
                  <a:srgbClr val="FB5939"/>
                </a:solidFill>
              </a:rPr>
              <a:t>üreli </a:t>
            </a:r>
            <a:r>
              <a:rPr lang="tr-TR" altLang="tr-TR" b="1" dirty="0">
                <a:solidFill>
                  <a:srgbClr val="FB5939"/>
                </a:solidFill>
              </a:rPr>
              <a:t>Y</a:t>
            </a:r>
            <a:r>
              <a:rPr lang="tr-TR" altLang="tr-TR" sz="2400" b="1" dirty="0">
                <a:solidFill>
                  <a:srgbClr val="FB5939"/>
                </a:solidFill>
              </a:rPr>
              <a:t>ayınlar (dergiler), Çalışma </a:t>
            </a:r>
            <a:r>
              <a:rPr lang="tr-TR" altLang="tr-TR" b="1" dirty="0">
                <a:solidFill>
                  <a:srgbClr val="FB5939"/>
                </a:solidFill>
              </a:rPr>
              <a:t>A</a:t>
            </a:r>
            <a:r>
              <a:rPr lang="tr-TR" altLang="tr-TR" sz="2400" b="1" dirty="0">
                <a:solidFill>
                  <a:srgbClr val="FB5939"/>
                </a:solidFill>
              </a:rPr>
              <a:t>lanları </a:t>
            </a:r>
            <a:r>
              <a:rPr lang="tr-TR" altLang="tr-TR" sz="2400" b="1" dirty="0">
                <a:solidFill>
                  <a:schemeClr val="tx2"/>
                </a:solidFill>
              </a:rPr>
              <a:t>(A Blok), </a:t>
            </a:r>
            <a:r>
              <a:rPr lang="tr-TR" altLang="tr-TR" sz="2400" b="1" dirty="0">
                <a:solidFill>
                  <a:srgbClr val="FB5939"/>
                </a:solidFill>
              </a:rPr>
              <a:t>G</a:t>
            </a:r>
            <a:r>
              <a:rPr lang="tr-TR" altLang="tr-TR" b="1" dirty="0">
                <a:solidFill>
                  <a:srgbClr val="FB5939"/>
                </a:solidFill>
              </a:rPr>
              <a:t>enel Koleksiyon (kitaplar), İnternet Salonu, Referans Bölümü, Ödünç Verme Servisi ve Hukuk Koleksiyonu </a:t>
            </a:r>
            <a:r>
              <a:rPr lang="tr-TR" altLang="tr-TR" b="1" dirty="0">
                <a:solidFill>
                  <a:schemeClr val="tx2"/>
                </a:solidFill>
              </a:rPr>
              <a:t>(B Blok)</a:t>
            </a:r>
            <a:endParaRPr lang="tr-TR" altLang="tr-TR" sz="2400" b="1" dirty="0">
              <a:solidFill>
                <a:schemeClr val="tx2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8E5E302-37EF-F2F8-0ACB-A69F5A269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94" y="2797320"/>
            <a:ext cx="2299560" cy="182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50991BBF-B0E6-75D7-4C4D-28B687CD1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33" y="2775165"/>
            <a:ext cx="2299558" cy="186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CD53E613-B54C-8ECA-C924-4C7053B2D5E8}"/>
              </a:ext>
            </a:extLst>
          </p:cNvPr>
          <p:cNvSpPr txBox="1"/>
          <p:nvPr/>
        </p:nvSpPr>
        <p:spPr>
          <a:xfrm>
            <a:off x="9766820" y="5305796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B5939"/>
                </a:solidFill>
              </a:rPr>
              <a:t>B BLOK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0DA65D0D-CBCA-9F6F-6BF5-A091A7434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32" y="4803915"/>
            <a:ext cx="2299559" cy="176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5A1B078A-2B3A-1899-32D3-AE2546867D66}"/>
              </a:ext>
            </a:extLst>
          </p:cNvPr>
          <p:cNvSpPr txBox="1"/>
          <p:nvPr/>
        </p:nvSpPr>
        <p:spPr>
          <a:xfrm>
            <a:off x="7810710" y="630816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B5939"/>
                </a:solidFill>
              </a:rPr>
              <a:t>B BLOK</a:t>
            </a:r>
          </a:p>
        </p:txBody>
      </p:sp>
      <p:pic>
        <p:nvPicPr>
          <p:cNvPr id="4" name="Resim 3" descr="iç mekan, duvar, zemin, sanat içeren bir resim&#10;&#10;Açıklama otomatik olarak oluşturuldu">
            <a:extLst>
              <a:ext uri="{FF2B5EF4-FFF2-40B4-BE49-F238E27FC236}">
                <a16:creationId xmlns:a16="http://schemas.microsoft.com/office/drawing/2014/main" id="{7DEA3EA2-F142-105E-4437-01CDC45819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1847" y="2578937"/>
            <a:ext cx="1820768" cy="225417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3AC0E5C-11D5-BEF2-DAC3-12C4AA13E5EA}"/>
              </a:ext>
            </a:extLst>
          </p:cNvPr>
          <p:cNvSpPr txBox="1"/>
          <p:nvPr/>
        </p:nvSpPr>
        <p:spPr>
          <a:xfrm>
            <a:off x="1285177" y="6107345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B5939"/>
                </a:solidFill>
              </a:rPr>
              <a:t>A BLOK</a:t>
            </a:r>
          </a:p>
        </p:txBody>
      </p:sp>
      <p:pic>
        <p:nvPicPr>
          <p:cNvPr id="16" name="Resim 15" descr="iç mekan, kitap dolabı, sahne, kitap içeren bir resim&#10;&#10;Açıklama otomatik olarak oluşturuldu">
            <a:extLst>
              <a:ext uri="{FF2B5EF4-FFF2-40B4-BE49-F238E27FC236}">
                <a16:creationId xmlns:a16="http://schemas.microsoft.com/office/drawing/2014/main" id="{3F4DD97A-84FD-8D5B-5AA7-95F1C947F7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93" y="4784051"/>
            <a:ext cx="2299559" cy="178495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EE1BFA4-BBFA-E4B5-253F-F8FB8225F6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10" y="3633787"/>
            <a:ext cx="2299560" cy="182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5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/>
              <a:t>Kütüphane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7" y="1423097"/>
            <a:ext cx="4567091" cy="122314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tr-TR" altLang="tr-TR" sz="2400" b="1" dirty="0">
                <a:solidFill>
                  <a:schemeClr val="tx2"/>
                </a:solidFill>
              </a:rPr>
              <a:t>Birinci katında </a:t>
            </a:r>
            <a:r>
              <a:rPr lang="tr-TR" altLang="tr-TR" sz="2400" b="1" dirty="0">
                <a:solidFill>
                  <a:srgbClr val="FB5939"/>
                </a:solidFill>
              </a:rPr>
              <a:t>Ç</a:t>
            </a:r>
            <a:r>
              <a:rPr lang="tr-TR" altLang="tr-TR" b="1" dirty="0">
                <a:solidFill>
                  <a:srgbClr val="FB5939"/>
                </a:solidFill>
              </a:rPr>
              <a:t>alışma Alanları ve Genel Koleksiyon, 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E6E64BE-02F5-CB44-EEE7-EEBE8C735079}"/>
              </a:ext>
            </a:extLst>
          </p:cNvPr>
          <p:cNvSpPr txBox="1"/>
          <p:nvPr/>
        </p:nvSpPr>
        <p:spPr>
          <a:xfrm>
            <a:off x="5573319" y="6002796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B5939"/>
                </a:solidFill>
              </a:rPr>
              <a:t>B BLOK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B29CDEE-48E2-813B-AAC8-EF8A1985A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07" y="2591721"/>
            <a:ext cx="2691437" cy="206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86AFB17-25F5-86ED-7F84-985619FB3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08" y="4335382"/>
            <a:ext cx="2556956" cy="212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3CB272F-A05F-9711-7A17-927F6DF7B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5" y="2591720"/>
            <a:ext cx="2501841" cy="206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492ED3F-5046-9F8B-D85D-FEE0B78D5E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15" y="4335383"/>
            <a:ext cx="2625055" cy="208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810E76D1-D980-AEED-0C9B-296B197DAC5D}"/>
              </a:ext>
            </a:extLst>
          </p:cNvPr>
          <p:cNvSpPr txBox="1">
            <a:spLocks/>
          </p:cNvSpPr>
          <p:nvPr/>
        </p:nvSpPr>
        <p:spPr>
          <a:xfrm>
            <a:off x="6783907" y="1399973"/>
            <a:ext cx="4964227" cy="2743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tr-TR" altLang="tr-TR" b="1" dirty="0">
                <a:solidFill>
                  <a:schemeClr val="tx2"/>
                </a:solidFill>
              </a:rPr>
              <a:t>İkinci katında </a:t>
            </a:r>
            <a:r>
              <a:rPr lang="tr-TR" altLang="tr-TR" b="1" dirty="0">
                <a:solidFill>
                  <a:srgbClr val="FB5939"/>
                </a:solidFill>
              </a:rPr>
              <a:t>Sakarya Koleksiyonu ve Nadir Eserler Salonu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73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/>
              <a:t>Sayılarla Kütüphane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63B4901-4735-1D4C-7210-F96B09BE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9" y="1639627"/>
            <a:ext cx="10157353" cy="4746600"/>
          </a:xfrm>
          <a:prstGeom prst="rect">
            <a:avLst/>
          </a:prstGeom>
        </p:spPr>
      </p:pic>
      <p:sp>
        <p:nvSpPr>
          <p:cNvPr id="9" name="Akış Çizelgesi: Öteki İşlem 8">
            <a:extLst>
              <a:ext uri="{FF2B5EF4-FFF2-40B4-BE49-F238E27FC236}">
                <a16:creationId xmlns:a16="http://schemas.microsoft.com/office/drawing/2014/main" id="{518C7AE6-B928-D808-4562-AA2F50C5DA21}"/>
              </a:ext>
            </a:extLst>
          </p:cNvPr>
          <p:cNvSpPr/>
          <p:nvPr/>
        </p:nvSpPr>
        <p:spPr>
          <a:xfrm>
            <a:off x="3324698" y="2224549"/>
            <a:ext cx="1688124" cy="126609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tx1"/>
                </a:solidFill>
              </a:rPr>
              <a:t>Basılı Kitap</a:t>
            </a:r>
          </a:p>
          <a:p>
            <a:pPr algn="ctr"/>
            <a:r>
              <a:rPr lang="tr-TR" sz="2000" b="1" dirty="0">
                <a:solidFill>
                  <a:srgbClr val="00B050"/>
                </a:solidFill>
              </a:rPr>
              <a:t>265.966</a:t>
            </a:r>
          </a:p>
        </p:txBody>
      </p:sp>
      <p:sp>
        <p:nvSpPr>
          <p:cNvPr id="10" name="Akış Çizelgesi: Öteki İşlem 9">
            <a:extLst>
              <a:ext uri="{FF2B5EF4-FFF2-40B4-BE49-F238E27FC236}">
                <a16:creationId xmlns:a16="http://schemas.microsoft.com/office/drawing/2014/main" id="{EC6180A8-8CC1-EA01-61BC-4497E99AD013}"/>
              </a:ext>
            </a:extLst>
          </p:cNvPr>
          <p:cNvSpPr/>
          <p:nvPr/>
        </p:nvSpPr>
        <p:spPr>
          <a:xfrm>
            <a:off x="7534572" y="2229844"/>
            <a:ext cx="1688124" cy="126609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800" b="1" dirty="0">
                <a:solidFill>
                  <a:schemeClr val="tx1"/>
                </a:solidFill>
              </a:rPr>
              <a:t>Basılı + Elektronik Süreli Yayın</a:t>
            </a:r>
          </a:p>
          <a:p>
            <a:pPr algn="ctr"/>
            <a:r>
              <a:rPr lang="tr-TR" sz="1800" b="1" dirty="0">
                <a:solidFill>
                  <a:srgbClr val="00B050"/>
                </a:solidFill>
              </a:rPr>
              <a:t>47.644</a:t>
            </a:r>
            <a:endParaRPr lang="tr-TR" b="1" dirty="0">
              <a:solidFill>
                <a:srgbClr val="00B050"/>
              </a:solidFill>
            </a:endParaRPr>
          </a:p>
        </p:txBody>
      </p:sp>
      <p:sp>
        <p:nvSpPr>
          <p:cNvPr id="11" name="Akış Çizelgesi: Öteki İşlem 10">
            <a:extLst>
              <a:ext uri="{FF2B5EF4-FFF2-40B4-BE49-F238E27FC236}">
                <a16:creationId xmlns:a16="http://schemas.microsoft.com/office/drawing/2014/main" id="{C87E83D6-BDA2-189D-DCBE-9820F41B7486}"/>
              </a:ext>
            </a:extLst>
          </p:cNvPr>
          <p:cNvSpPr/>
          <p:nvPr/>
        </p:nvSpPr>
        <p:spPr>
          <a:xfrm>
            <a:off x="5641401" y="4136734"/>
            <a:ext cx="1767254" cy="126609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600" b="1" dirty="0">
                <a:solidFill>
                  <a:schemeClr val="tx1"/>
                </a:solidFill>
              </a:rPr>
              <a:t>Elektronik Yayın</a:t>
            </a:r>
          </a:p>
          <a:p>
            <a:pPr algn="ctr"/>
            <a:r>
              <a:rPr lang="tr-TR" sz="1600" b="1" dirty="0">
                <a:solidFill>
                  <a:schemeClr val="tx1"/>
                </a:solidFill>
              </a:rPr>
              <a:t> (</a:t>
            </a:r>
            <a:r>
              <a:rPr lang="tr-TR" sz="1600" b="1" dirty="0" err="1">
                <a:solidFill>
                  <a:schemeClr val="tx1"/>
                </a:solidFill>
              </a:rPr>
              <a:t>e-Kitap+e-tez</a:t>
            </a:r>
            <a:r>
              <a:rPr lang="tr-TR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tr-TR" sz="1600" b="1" dirty="0">
                <a:solidFill>
                  <a:srgbClr val="00B050"/>
                </a:solidFill>
              </a:rPr>
              <a:t>5.720.104</a:t>
            </a:r>
          </a:p>
        </p:txBody>
      </p:sp>
      <p:sp>
        <p:nvSpPr>
          <p:cNvPr id="12" name="Akış Çizelgesi: Öteki İşlem 11">
            <a:extLst>
              <a:ext uri="{FF2B5EF4-FFF2-40B4-BE49-F238E27FC236}">
                <a16:creationId xmlns:a16="http://schemas.microsoft.com/office/drawing/2014/main" id="{8C727520-B51E-CF24-062F-C57E99807C9A}"/>
              </a:ext>
            </a:extLst>
          </p:cNvPr>
          <p:cNvSpPr/>
          <p:nvPr/>
        </p:nvSpPr>
        <p:spPr>
          <a:xfrm>
            <a:off x="8960426" y="4633451"/>
            <a:ext cx="1688124" cy="126609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tx1"/>
                </a:solidFill>
              </a:rPr>
              <a:t>Kitap Dışı Kaynak</a:t>
            </a:r>
          </a:p>
          <a:p>
            <a:pPr algn="ctr"/>
            <a:r>
              <a:rPr lang="tr-TR" sz="2000" b="1" dirty="0">
                <a:solidFill>
                  <a:srgbClr val="00B050"/>
                </a:solidFill>
              </a:rPr>
              <a:t>6.851</a:t>
            </a:r>
            <a:endParaRPr lang="tr-TR" b="1" dirty="0">
              <a:solidFill>
                <a:srgbClr val="00B050"/>
              </a:solidFill>
            </a:endParaRPr>
          </a:p>
        </p:txBody>
      </p:sp>
      <p:sp>
        <p:nvSpPr>
          <p:cNvPr id="13" name="Akış Çizelgesi: Öteki İşlem 12">
            <a:extLst>
              <a:ext uri="{FF2B5EF4-FFF2-40B4-BE49-F238E27FC236}">
                <a16:creationId xmlns:a16="http://schemas.microsoft.com/office/drawing/2014/main" id="{B1BCE017-8A7F-E24E-D35F-210FCA6FA868}"/>
              </a:ext>
            </a:extLst>
          </p:cNvPr>
          <p:cNvSpPr/>
          <p:nvPr/>
        </p:nvSpPr>
        <p:spPr>
          <a:xfrm>
            <a:off x="1917948" y="4523154"/>
            <a:ext cx="1688124" cy="126609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tx1"/>
                </a:solidFill>
              </a:rPr>
              <a:t>Veri Tabanı Üyeliği </a:t>
            </a:r>
          </a:p>
          <a:p>
            <a:pPr algn="ctr"/>
            <a:r>
              <a:rPr lang="tr-TR" sz="2000" b="1" dirty="0">
                <a:solidFill>
                  <a:srgbClr val="00B050"/>
                </a:solidFill>
              </a:rPr>
              <a:t>52</a:t>
            </a:r>
            <a:endParaRPr lang="tr-T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sz="4400" b="1" dirty="0"/>
              <a:t>Ödünç Verme Esasları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7376E1-EE35-3F11-013B-25729A605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</p:txBody>
      </p:sp>
      <p:graphicFrame>
        <p:nvGraphicFramePr>
          <p:cNvPr id="4" name="Diyagram 3">
            <a:extLst>
              <a:ext uri="{FF2B5EF4-FFF2-40B4-BE49-F238E27FC236}">
                <a16:creationId xmlns:a16="http://schemas.microsoft.com/office/drawing/2014/main" id="{5BABB52D-4646-13C4-F812-FBFDD331E8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868009"/>
              </p:ext>
            </p:extLst>
          </p:nvPr>
        </p:nvGraphicFramePr>
        <p:xfrm>
          <a:off x="1109500" y="1619832"/>
          <a:ext cx="10157354" cy="476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AEFB71D1-42B0-63C9-5D26-FBE814457C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91" y="2301845"/>
            <a:ext cx="443448" cy="52859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DFCBFD4-13B6-6043-3ADB-617C33EA31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5178001"/>
            <a:ext cx="443448" cy="5285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ABE180D-DB67-FD25-5E93-DC5CB090D1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3763271"/>
            <a:ext cx="443448" cy="5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sz="4400" b="1" dirty="0"/>
              <a:t>Ödünç Verme Esasları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E397C18-399D-1812-65C9-03A43BD8C979}"/>
              </a:ext>
            </a:extLst>
          </p:cNvPr>
          <p:cNvSpPr txBox="1"/>
          <p:nvPr/>
        </p:nvSpPr>
        <p:spPr>
          <a:xfrm>
            <a:off x="1629916" y="2636912"/>
            <a:ext cx="84470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342900" algn="ctr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Ödünç alınan materyal başkası tarafından ayırtılmamışsa </a:t>
            </a:r>
          </a:p>
          <a:p>
            <a:pPr marL="428625" indent="0" algn="ctr">
              <a:buNone/>
            </a:pPr>
            <a:r>
              <a:rPr lang="tr-TR" b="1" dirty="0">
                <a:solidFill>
                  <a:schemeClr val="tx2"/>
                </a:solidFill>
              </a:rPr>
              <a:t>iadesine </a:t>
            </a:r>
            <a:r>
              <a:rPr lang="tr-TR" b="1" dirty="0">
                <a:solidFill>
                  <a:srgbClr val="FB5939"/>
                </a:solidFill>
              </a:rPr>
              <a:t>son 3 gün kala 2 kez </a:t>
            </a:r>
            <a:r>
              <a:rPr lang="tr-TR" b="1" dirty="0">
                <a:solidFill>
                  <a:schemeClr val="tx2"/>
                </a:solidFill>
              </a:rPr>
              <a:t>uzatılabilir.</a:t>
            </a:r>
          </a:p>
          <a:p>
            <a:pPr marL="771525" indent="-342900" algn="ctr">
              <a:buFont typeface="Wingdings" panose="05000000000000000000" pitchFamily="2" charset="2"/>
              <a:buChar char="§"/>
            </a:pPr>
            <a:endParaRPr lang="tr-TR" b="1" dirty="0">
              <a:solidFill>
                <a:schemeClr val="tx2"/>
              </a:solidFill>
            </a:endParaRPr>
          </a:p>
          <a:p>
            <a:pPr marL="771525" indent="-342900" algn="ctr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Süreli yayınlar ve referans kaynakları </a:t>
            </a:r>
          </a:p>
          <a:p>
            <a:pPr marL="428625" indent="0" algn="ctr">
              <a:buNone/>
            </a:pPr>
            <a:r>
              <a:rPr lang="tr-TR" b="1" dirty="0">
                <a:solidFill>
                  <a:srgbClr val="FB5939"/>
                </a:solidFill>
              </a:rPr>
              <a:t>ödünç verilmemektedir</a:t>
            </a:r>
            <a:r>
              <a:rPr lang="tr-TR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49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F41B1D-3CA6-2409-633C-06D1339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/>
              <a:t>Katalog Tarama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063A2BA-1BDC-D487-09E0-1C0DEE94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33832"/>
            <a:ext cx="3482421" cy="3914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9B2494E-6ED8-9FD8-D936-30BF5C083AA7}"/>
              </a:ext>
            </a:extLst>
          </p:cNvPr>
          <p:cNvSpPr txBox="1"/>
          <p:nvPr/>
        </p:nvSpPr>
        <p:spPr>
          <a:xfrm>
            <a:off x="4822922" y="1837686"/>
            <a:ext cx="70321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tr-TR" b="1" dirty="0">
                <a:solidFill>
                  <a:schemeClr val="tx2"/>
                </a:solidFill>
              </a:rPr>
              <a:t>Kütüphanemizde</a:t>
            </a:r>
            <a:r>
              <a:rPr lang="tr-TR" sz="2400" b="1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tr-TR" b="1" dirty="0">
                <a:solidFill>
                  <a:schemeClr val="tx2"/>
                </a:solidFill>
              </a:rPr>
              <a:t>bulunan </a:t>
            </a:r>
            <a:br>
              <a:rPr lang="tr-TR" b="1" dirty="0">
                <a:solidFill>
                  <a:schemeClr val="tx2"/>
                </a:solidFill>
              </a:rPr>
            </a:br>
            <a:r>
              <a:rPr lang="tr-TR" b="1" dirty="0">
                <a:solidFill>
                  <a:schemeClr val="tx2"/>
                </a:solidFill>
              </a:rPr>
              <a:t>tarama bilgisayarlarında bilgi kaynaklarının araması </a:t>
            </a:r>
            <a:r>
              <a:rPr lang="tr-TR" b="1" dirty="0">
                <a:solidFill>
                  <a:srgbClr val="FB5939"/>
                </a:solidFill>
              </a:rPr>
              <a:t>(yazar, eser adı, konu başlığı ile arama)</a:t>
            </a:r>
            <a:r>
              <a:rPr lang="tr-TR" b="1" dirty="0">
                <a:solidFill>
                  <a:schemeClr val="tx2"/>
                </a:solidFill>
              </a:rPr>
              <a:t> yapılıp, istenilen kitabın </a:t>
            </a:r>
            <a:r>
              <a:rPr lang="tr-TR" b="1" dirty="0">
                <a:solidFill>
                  <a:srgbClr val="FB5939"/>
                </a:solidFill>
              </a:rPr>
              <a:t>yer numarasına </a:t>
            </a:r>
            <a:r>
              <a:rPr lang="tr-TR" b="1" dirty="0">
                <a:solidFill>
                  <a:schemeClr val="tx2"/>
                </a:solidFill>
              </a:rPr>
              <a:t>ulaşılır.</a:t>
            </a:r>
            <a:br>
              <a:rPr lang="tr-TR" b="1" dirty="0">
                <a:solidFill>
                  <a:schemeClr val="tx2"/>
                </a:solidFill>
              </a:rPr>
            </a:br>
            <a:br>
              <a:rPr lang="tr-TR" b="1" dirty="0">
                <a:solidFill>
                  <a:schemeClr val="tx2"/>
                </a:solidFill>
              </a:rPr>
            </a:br>
            <a:r>
              <a:rPr lang="tr-TR" sz="1600" b="1" dirty="0">
                <a:solidFill>
                  <a:schemeClr val="tx2"/>
                </a:solidFill>
              </a:rPr>
              <a:t>Cep telefonları            Kişisel bilgisayarlar           Tabletler ile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90A6AEB-0DD7-9607-FE7D-140DCEFC3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14" y="4544132"/>
            <a:ext cx="957696" cy="76465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8A715E8-FC01-D9B4-12F3-61E1EF4568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7" y="4590405"/>
            <a:ext cx="737229" cy="67210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7F1BB49-3A18-CB04-C413-DD296F63BA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93" y="4532976"/>
            <a:ext cx="717190" cy="71719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313C0FFA-42CF-ACB1-C649-E843298F4110}"/>
              </a:ext>
            </a:extLst>
          </p:cNvPr>
          <p:cNvSpPr txBox="1"/>
          <p:nvPr/>
        </p:nvSpPr>
        <p:spPr>
          <a:xfrm>
            <a:off x="4766637" y="551748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b="1" dirty="0">
                <a:solidFill>
                  <a:schemeClr val="tx2"/>
                </a:solidFill>
              </a:rPr>
              <a:t>kütüphane kaynaklarında tarama yapılabilir.</a:t>
            </a:r>
          </a:p>
        </p:txBody>
      </p:sp>
    </p:spTree>
    <p:extLst>
      <p:ext uri="{BB962C8B-B14F-4D97-AF65-F5344CB8AC3E}">
        <p14:creationId xmlns:p14="http://schemas.microsoft.com/office/powerpoint/2010/main" val="35809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itaplar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9_TF02787940_TF02787940.potx" id="{28172E8D-EAD7-4AC2-8B44-6816FF20E00E}" vid="{89738596-E4E7-4B62-90A4-7590996B647A}"/>
    </a:ext>
  </a:extLst>
</a:theme>
</file>

<file path=ppt/theme/theme2.xml><?xml version="1.0" encoding="utf-8"?>
<a:theme xmlns:a="http://schemas.openxmlformats.org/drawingml/2006/main" name="Office Teması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Mavi kitap yığını sunusu (geniş ekran)</Template>
  <TotalTime>711</TotalTime>
  <Words>767</Words>
  <Application>Microsoft Office PowerPoint</Application>
  <PresentationFormat>Özel</PresentationFormat>
  <Paragraphs>148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</vt:lpstr>
      <vt:lpstr>Kitaplar 16 x 9</vt:lpstr>
      <vt:lpstr>Üniversite Yaşamına Giriş</vt:lpstr>
      <vt:lpstr>Kütüphane</vt:lpstr>
      <vt:lpstr>Kütüphane</vt:lpstr>
      <vt:lpstr>Kütüphane</vt:lpstr>
      <vt:lpstr>Kütüphane</vt:lpstr>
      <vt:lpstr>Sayılarla Kütüphane</vt:lpstr>
      <vt:lpstr>Ödünç Verme Esasları</vt:lpstr>
      <vt:lpstr>Ödünç Verme Esasları</vt:lpstr>
      <vt:lpstr>Katalog Tarama</vt:lpstr>
      <vt:lpstr>Katalog Tarama</vt:lpstr>
      <vt:lpstr>Katalog Tarama</vt:lpstr>
      <vt:lpstr>Katalog Tarama</vt:lpstr>
      <vt:lpstr>Kütüphane Hesabı</vt:lpstr>
      <vt:lpstr>Kütüphane Hesabı</vt:lpstr>
      <vt:lpstr>Kütüphane Hesabı </vt:lpstr>
      <vt:lpstr>Kütüphane Hesabı</vt:lpstr>
      <vt:lpstr>Kütüphane Hesabı-Vetis KDE</vt:lpstr>
      <vt:lpstr>Kütüphane Hesabı-Vetis KDE</vt:lpstr>
      <vt:lpstr>Kütüphane Hesabı-İşlemler</vt:lpstr>
      <vt:lpstr>Kütüphane Hesabı-Ayırtma</vt:lpstr>
      <vt:lpstr>Bunları Biliyor Musunuz?</vt:lpstr>
      <vt:lpstr>SELF-CHECK (Kitap ödünç alma-verme  makinası)</vt:lpstr>
      <vt:lpstr>Tarayıcı</vt:lpstr>
      <vt:lpstr>Bilgisayar Ödünç Verme</vt:lpstr>
      <vt:lpstr>Kampüs Dışı Erişim</vt:lpstr>
      <vt:lpstr>Cep Kütüphanem</vt:lpstr>
      <vt:lpstr>Kütüphane Eğitimleri</vt:lpstr>
      <vt:lpstr>Sosyal Medya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Üniversite Yaşamına Giriş</dc:title>
  <dc:creator>Betül Düşünceli</dc:creator>
  <cp:lastModifiedBy>Şeyma AKIN</cp:lastModifiedBy>
  <cp:revision>17</cp:revision>
  <dcterms:created xsi:type="dcterms:W3CDTF">2023-07-24T07:52:00Z</dcterms:created>
  <dcterms:modified xsi:type="dcterms:W3CDTF">2023-08-10T14:19:59Z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